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2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3"/>
  </p:notesMasterIdLst>
  <p:handoutMasterIdLst>
    <p:handoutMasterId r:id="rId84"/>
  </p:handoutMasterIdLst>
  <p:sldIdLst>
    <p:sldId id="566" r:id="rId2"/>
    <p:sldId id="568" r:id="rId3"/>
    <p:sldId id="569" r:id="rId4"/>
    <p:sldId id="570" r:id="rId5"/>
    <p:sldId id="571" r:id="rId6"/>
    <p:sldId id="572" r:id="rId7"/>
    <p:sldId id="573" r:id="rId8"/>
    <p:sldId id="645" r:id="rId9"/>
    <p:sldId id="574" r:id="rId10"/>
    <p:sldId id="575" r:id="rId11"/>
    <p:sldId id="576" r:id="rId12"/>
    <p:sldId id="577" r:id="rId13"/>
    <p:sldId id="578" r:id="rId14"/>
    <p:sldId id="579" r:id="rId15"/>
    <p:sldId id="580" r:id="rId16"/>
    <p:sldId id="581" r:id="rId17"/>
    <p:sldId id="582" r:id="rId18"/>
    <p:sldId id="583" r:id="rId19"/>
    <p:sldId id="584" r:id="rId20"/>
    <p:sldId id="585" r:id="rId21"/>
    <p:sldId id="586" r:id="rId22"/>
    <p:sldId id="587" r:id="rId23"/>
    <p:sldId id="588" r:id="rId24"/>
    <p:sldId id="589" r:id="rId25"/>
    <p:sldId id="590" r:id="rId26"/>
    <p:sldId id="591" r:id="rId27"/>
    <p:sldId id="592" r:id="rId28"/>
    <p:sldId id="593" r:id="rId29"/>
    <p:sldId id="594" r:id="rId30"/>
    <p:sldId id="595" r:id="rId31"/>
    <p:sldId id="596" r:id="rId32"/>
    <p:sldId id="597" r:id="rId33"/>
    <p:sldId id="598" r:id="rId34"/>
    <p:sldId id="599" r:id="rId35"/>
    <p:sldId id="600" r:id="rId36"/>
    <p:sldId id="601" r:id="rId37"/>
    <p:sldId id="602" r:id="rId38"/>
    <p:sldId id="603" r:id="rId39"/>
    <p:sldId id="604" r:id="rId40"/>
    <p:sldId id="605" r:id="rId41"/>
    <p:sldId id="606" r:id="rId42"/>
    <p:sldId id="607" r:id="rId43"/>
    <p:sldId id="608" r:id="rId44"/>
    <p:sldId id="609" r:id="rId45"/>
    <p:sldId id="610" r:id="rId46"/>
    <p:sldId id="611" r:id="rId47"/>
    <p:sldId id="612" r:id="rId48"/>
    <p:sldId id="613" r:id="rId49"/>
    <p:sldId id="614" r:id="rId50"/>
    <p:sldId id="615" r:id="rId51"/>
    <p:sldId id="616" r:id="rId52"/>
    <p:sldId id="617" r:id="rId53"/>
    <p:sldId id="618" r:id="rId54"/>
    <p:sldId id="619" r:id="rId55"/>
    <p:sldId id="620" r:id="rId56"/>
    <p:sldId id="621" r:id="rId57"/>
    <p:sldId id="622" r:id="rId58"/>
    <p:sldId id="623" r:id="rId59"/>
    <p:sldId id="624" r:id="rId60"/>
    <p:sldId id="625" r:id="rId61"/>
    <p:sldId id="626" r:id="rId62"/>
    <p:sldId id="627" r:id="rId63"/>
    <p:sldId id="628" r:id="rId64"/>
    <p:sldId id="629" r:id="rId65"/>
    <p:sldId id="646" r:id="rId66"/>
    <p:sldId id="630" r:id="rId67"/>
    <p:sldId id="631" r:id="rId68"/>
    <p:sldId id="632" r:id="rId69"/>
    <p:sldId id="633" r:id="rId70"/>
    <p:sldId id="634" r:id="rId71"/>
    <p:sldId id="635" r:id="rId72"/>
    <p:sldId id="636" r:id="rId73"/>
    <p:sldId id="637" r:id="rId74"/>
    <p:sldId id="638" r:id="rId75"/>
    <p:sldId id="639" r:id="rId76"/>
    <p:sldId id="640" r:id="rId77"/>
    <p:sldId id="641" r:id="rId78"/>
    <p:sldId id="642" r:id="rId79"/>
    <p:sldId id="643" r:id="rId80"/>
    <p:sldId id="644" r:id="rId81"/>
    <p:sldId id="538" r:id="rId82"/>
  </p:sldIdLst>
  <p:sldSz cx="9144000" cy="6858000" type="screen4x3"/>
  <p:notesSz cx="6858000" cy="9144000"/>
  <p:defaultTex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000066"/>
    <a:srgbClr val="000099"/>
    <a:srgbClr val="0000FF"/>
    <a:srgbClr val="FFFF00"/>
    <a:srgbClr val="FFCC66"/>
    <a:srgbClr val="FF99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32"/>
    <p:restoredTop sz="76207"/>
  </p:normalViewPr>
  <p:slideViewPr>
    <p:cSldViewPr>
      <p:cViewPr varScale="1">
        <p:scale>
          <a:sx n="84" d="100"/>
          <a:sy n="84" d="100"/>
        </p:scale>
        <p:origin x="2184" y="90"/>
      </p:cViewPr>
      <p:guideLst>
        <p:guide orient="horz" pos="2160"/>
        <p:guide pos="2880"/>
      </p:guideLst>
    </p:cSldViewPr>
  </p:slideViewPr>
  <p:outlineViewPr>
    <p:cViewPr>
      <p:scale>
        <a:sx n="33" d="100"/>
        <a:sy n="33" d="100"/>
      </p:scale>
      <p:origin x="0" y="-4576"/>
    </p:cViewPr>
    <p:sldLst>
      <p:sld r:id="rId1" collapse="1"/>
    </p:sldLst>
  </p:outlineViewPr>
  <p:notesTextViewPr>
    <p:cViewPr>
      <p:scale>
        <a:sx n="100" d="100"/>
        <a:sy n="100" d="100"/>
      </p:scale>
      <p:origin x="0" y="0"/>
    </p:cViewPr>
  </p:notesTextViewPr>
  <p:sorterViewPr>
    <p:cViewPr varScale="1">
      <p:scale>
        <a:sx n="1" d="1"/>
        <a:sy n="1" d="1"/>
      </p:scale>
      <p:origin x="0" y="-2706"/>
    </p:cViewPr>
  </p:sorterViewPr>
  <p:notesViewPr>
    <p:cSldViewPr>
      <p:cViewPr varScale="1">
        <p:scale>
          <a:sx n="84" d="100"/>
          <a:sy n="84" d="100"/>
        </p:scale>
        <p:origin x="313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handoutMaster" Target="handoutMasters/handoutMaster1.xml"/><Relationship Id="rId89" Type="http://schemas.openxmlformats.org/officeDocument/2006/relationships/customXml" Target="../customXml/item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customXml" Target="../customXml/item2.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9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_rels/viewProps.xml.rels><?xml version="1.0" encoding="UTF-8" standalone="yes"?>
<Relationships xmlns="http://schemas.openxmlformats.org/package/2006/relationships"><Relationship Id="rId1" Type="http://schemas.openxmlformats.org/officeDocument/2006/relationships/slide" Target="slides/slide7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endParaRPr lang="en-US" dirty="0">
              <a:latin typeface="Arial" panose="020B0604020202020204" pitchFamily="34" charset="0"/>
            </a:endParaRPr>
          </a:p>
        </p:txBody>
      </p:sp>
      <p:sp>
        <p:nvSpPr>
          <p:cNvPr id="31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37C27BC0-8C83-44A3-81E0-45528917B0E0}" type="slidenum">
              <a:rPr lang="en-US">
                <a:latin typeface="Arial" panose="020B0604020202020204" pitchFamily="34" charset="0"/>
              </a:rPr>
              <a:pPr>
                <a:defRPr/>
              </a:pPr>
              <a:t>‹#›</a:t>
            </a:fld>
            <a:endParaRPr lang="en-US" dirty="0">
              <a:latin typeface="Arial" panose="020B0604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Key Message: </a:t>
            </a:r>
          </a:p>
          <a:p>
            <a:pPr lvl="0"/>
            <a:r>
              <a:rPr lang="en-US" noProof="0" dirty="0"/>
              <a:t>Est. Presentation Time:    minute(s)</a:t>
            </a:r>
          </a:p>
          <a:p>
            <a:pPr lvl="0"/>
            <a:r>
              <a:rPr lang="en-US" noProof="0" dirty="0"/>
              <a:t>Explanation of Cues/Builds: </a:t>
            </a:r>
          </a:p>
          <a:p>
            <a:pPr lvl="0"/>
            <a:r>
              <a:rPr lang="en-US" noProof="0" dirty="0"/>
              <a:t>Suggested Comments: </a:t>
            </a:r>
          </a:p>
          <a:p>
            <a:pPr lvl="0"/>
            <a:r>
              <a:rPr lang="en-US" noProof="0" dirty="0"/>
              <a:t>Suggested Questions: </a:t>
            </a:r>
          </a:p>
          <a:p>
            <a:pPr lvl="0"/>
            <a:r>
              <a:rPr lang="en-US" noProof="0" dirty="0"/>
              <a:t>Additional Information: </a:t>
            </a:r>
          </a:p>
          <a:p>
            <a:pPr lvl="0"/>
            <a:r>
              <a:rPr lang="en-US" noProof="0" dirty="0"/>
              <a:t>Possible Problems: None</a:t>
            </a:r>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pPr>
              <a:defRPr/>
            </a:pPr>
            <a:fld id="{D3AA1005-96A5-4CE0-97A3-E1B7A70FFA11}" type="slidenum">
              <a:rPr lang="en-US" smtClean="0"/>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workzonesafety.org/publication/guidance-developing-internal-traffic-control-plans-itcps-for-work-zone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BDDB975D-CE38-4717-A7CB-ABB3FC5B4D69}" type="slidenum">
              <a:rPr lang="en-US"/>
              <a:pPr/>
              <a:t>1</a:t>
            </a:fld>
            <a:endParaRPr lang="en-US" dirty="0"/>
          </a:p>
        </p:txBody>
      </p:sp>
      <p:sp>
        <p:nvSpPr>
          <p:cNvPr id="139267" name="Rectangle 2"/>
          <p:cNvSpPr>
            <a:spLocks noGrp="1" noRot="1" noChangeAspect="1" noChangeArrowheads="1" noTextEdit="1"/>
          </p:cNvSpPr>
          <p:nvPr>
            <p:ph type="sldImg"/>
          </p:nvPr>
        </p:nvSpPr>
        <p:spPr>
          <a:xfrm>
            <a:off x="1108075" y="654050"/>
            <a:ext cx="4646613" cy="3484563"/>
          </a:xfrm>
          <a:ln/>
        </p:spPr>
      </p:sp>
      <p:sp>
        <p:nvSpPr>
          <p:cNvPr id="139268" name="Rectangle 3"/>
          <p:cNvSpPr>
            <a:spLocks noGrp="1" noChangeArrowheads="1"/>
          </p:cNvSpPr>
          <p:nvPr>
            <p:ph type="body" idx="1"/>
          </p:nvPr>
        </p:nvSpPr>
        <p:spPr>
          <a:xfrm>
            <a:off x="609600" y="4356100"/>
            <a:ext cx="5638800" cy="4138613"/>
          </a:xfrm>
          <a:noFill/>
          <a:ln/>
        </p:spPr>
        <p:txBody>
          <a:bodyPr/>
          <a:lstStyle/>
          <a:p>
            <a:pPr eaLnBrk="1" hangingPunct="1"/>
            <a:r>
              <a:rPr lang="en-US" b="1" dirty="0"/>
              <a:t>Key Message: </a:t>
            </a:r>
            <a:r>
              <a:rPr lang="en-US" dirty="0"/>
              <a:t>Introduce module</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b="0" dirty="0"/>
              <a:t>Let’s proceed</a:t>
            </a:r>
            <a:r>
              <a:rPr lang="en-US" b="0" baseline="0" dirty="0"/>
              <a:t> with Module 4, Other Exposure and Traffic Control Measures</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b="0" dirty="0"/>
              <a:t>This</a:t>
            </a:r>
            <a:r>
              <a:rPr lang="en-US" b="0" baseline="0" dirty="0"/>
              <a:t> modules may be taught quite fast depending on the level of knowledge of the participants. Avoid getting into details and present these measure as a menu of alternatives that are available.</a:t>
            </a:r>
            <a:endParaRPr lang="en-US" dirty="0"/>
          </a:p>
          <a:p>
            <a:pPr eaLnBrk="1" hangingPunct="1"/>
            <a:endParaRPr lang="en-US" sz="1800" dirty="0">
              <a:cs typeface="Arial" charset="0"/>
            </a:endParaRPr>
          </a:p>
        </p:txBody>
      </p:sp>
    </p:spTree>
    <p:extLst>
      <p:ext uri="{BB962C8B-B14F-4D97-AF65-F5344CB8AC3E}">
        <p14:creationId xmlns:p14="http://schemas.microsoft.com/office/powerpoint/2010/main" val="22104299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Slide Image Placeholder 1"/>
          <p:cNvSpPr>
            <a:spLocks noGrp="1" noRot="1" noChangeAspect="1" noTextEdit="1"/>
          </p:cNvSpPr>
          <p:nvPr>
            <p:ph type="sldImg"/>
          </p:nvPr>
        </p:nvSpPr>
        <p:spPr>
          <a:ln/>
        </p:spPr>
      </p:sp>
      <p:sp>
        <p:nvSpPr>
          <p:cNvPr id="281603" name="Notes Placeholder 2"/>
          <p:cNvSpPr>
            <a:spLocks noGrp="1"/>
          </p:cNvSpPr>
          <p:nvPr>
            <p:ph type="body" idx="1"/>
          </p:nvPr>
        </p:nvSpPr>
        <p:spPr>
          <a:xfrm>
            <a:off x="685800" y="4267200"/>
            <a:ext cx="5486400" cy="4114800"/>
          </a:xfrm>
          <a:noFill/>
          <a:ln/>
        </p:spPr>
        <p:txBody>
          <a:bodyPr/>
          <a:lstStyle/>
          <a:p>
            <a:r>
              <a:rPr lang="en-US" b="1" dirty="0"/>
              <a:t>Key Message: </a:t>
            </a:r>
            <a:r>
              <a:rPr lang="en-US" dirty="0"/>
              <a:t>Full road closures are becoming a popular work zone safety management strategy</a:t>
            </a:r>
          </a:p>
          <a:p>
            <a:r>
              <a:rPr lang="en-US" b="1" dirty="0"/>
              <a:t>Estimated Presentation Time: </a:t>
            </a:r>
            <a:r>
              <a:rPr lang="en-US" b="0" dirty="0"/>
              <a:t>Less than</a:t>
            </a:r>
            <a:r>
              <a:rPr lang="en-US" b="0" baseline="0" dirty="0"/>
              <a:t> 1 minute</a:t>
            </a:r>
            <a:endParaRPr lang="en-US" b="0" dirty="0"/>
          </a:p>
          <a:p>
            <a:r>
              <a:rPr lang="en-US" b="1" dirty="0"/>
              <a:t>Explanation of Cues/Builds: </a:t>
            </a:r>
            <a:r>
              <a:rPr lang="en-US" b="0" dirty="0"/>
              <a:t>None</a:t>
            </a:r>
          </a:p>
          <a:p>
            <a:r>
              <a:rPr lang="en-US" b="1" dirty="0"/>
              <a:t>Suggested Comments: </a:t>
            </a:r>
            <a:r>
              <a:rPr lang="en-US" b="0" dirty="0"/>
              <a:t>The first one is full</a:t>
            </a:r>
            <a:r>
              <a:rPr lang="en-US" b="0" baseline="0" dirty="0"/>
              <a:t> closures. Obviously, if the road is closed, workers’ exposure to traffic is eliminated. It is the perfect positive protection! The problem is that closures are not always possible. Alternate routes may not be available, or closures may not be politically acceptable. But closures are strategy to consider and keep in mind as we look at ways to minimize exposure.</a:t>
            </a:r>
            <a:endParaRPr lang="en-US" b="0" dirty="0"/>
          </a:p>
          <a:p>
            <a:r>
              <a:rPr lang="en-US" b="1" dirty="0"/>
              <a:t>Suggested Questions: </a:t>
            </a:r>
            <a:r>
              <a:rPr lang="en-US" dirty="0"/>
              <a:t>Would you consider a total closure? Any experiences with total closures in the room?</a:t>
            </a:r>
            <a:endParaRPr lang="en-US" b="1" dirty="0"/>
          </a:p>
          <a:p>
            <a:r>
              <a:rPr lang="en-US" b="1" dirty="0"/>
              <a:t>Additional Information: </a:t>
            </a:r>
            <a:r>
              <a:rPr lang="en-US" i="0" dirty="0"/>
              <a:t>Full road closure: a construction work zone mitigation strategy wherein traffic operations are removed or suspended in either one or two directions on a segment of roadway or ramp. When roadway traffic is completely eliminated, construction efficiency and the resultant quality of permanent features (i.e., bridge and pavements) are maximized, while the time required for completion is minimized.</a:t>
            </a:r>
            <a:r>
              <a:rPr lang="en-US" i="0" baseline="0" dirty="0"/>
              <a:t> </a:t>
            </a:r>
            <a:r>
              <a:rPr lang="en-US" dirty="0"/>
              <a:t>When work under traffic first became necessary, it was common to close the road and complete work in the closed roadway section. However as traffic volumes increased and work under traffic became necessary on the Interstate system, closing the road was rarely used. Lane closures on high speed roadways put the workers and moving traffic very close. Working in one or two lanes at a time also slows the progress of work. Recently in an attempt to shorten the duration of work zones, agencies have closed major urban routes and done work on a full-time basis while the road was closed. Experience with full road closures has been very good and has reduced the time a road is affected by reconstruction. Total closures involve detours.</a:t>
            </a:r>
            <a:endParaRPr lang="en-US" i="0" dirty="0"/>
          </a:p>
          <a:p>
            <a:r>
              <a:rPr lang="en-US" b="1" dirty="0"/>
              <a:t>Possible Problems: </a:t>
            </a:r>
            <a:r>
              <a:rPr lang="en-US" dirty="0"/>
              <a:t>None</a:t>
            </a:r>
            <a:endParaRPr lang="en-US" b="1" dirty="0"/>
          </a:p>
          <a:p>
            <a:endParaRPr lang="en-US" sz="800" dirty="0"/>
          </a:p>
        </p:txBody>
      </p:sp>
    </p:spTree>
    <p:extLst>
      <p:ext uri="{BB962C8B-B14F-4D97-AF65-F5344CB8AC3E}">
        <p14:creationId xmlns:p14="http://schemas.microsoft.com/office/powerpoint/2010/main" val="20770476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Slide Image Placeholder 1"/>
          <p:cNvSpPr>
            <a:spLocks noGrp="1" noRot="1" noChangeAspect="1" noTextEdit="1"/>
          </p:cNvSpPr>
          <p:nvPr>
            <p:ph type="sldImg"/>
          </p:nvPr>
        </p:nvSpPr>
        <p:spPr>
          <a:ln/>
        </p:spPr>
      </p:sp>
      <p:sp>
        <p:nvSpPr>
          <p:cNvPr id="283651" name="Notes Placeholder 2"/>
          <p:cNvSpPr>
            <a:spLocks noGrp="1"/>
          </p:cNvSpPr>
          <p:nvPr>
            <p:ph type="body" idx="1"/>
          </p:nvPr>
        </p:nvSpPr>
        <p:spPr>
          <a:noFill/>
          <a:ln/>
        </p:spPr>
        <p:txBody>
          <a:bodyPr/>
          <a:lstStyle/>
          <a:p>
            <a:pPr eaLnBrk="1" hangingPunct="1"/>
            <a:r>
              <a:rPr lang="en-US" b="1" dirty="0"/>
              <a:t>Key Message: </a:t>
            </a:r>
            <a:r>
              <a:rPr lang="en-US" dirty="0"/>
              <a:t>Discuss benefits of total closures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 </a:t>
            </a:r>
            <a:r>
              <a:rPr lang="en-US" b="0" dirty="0"/>
              <a:t>The benefits</a:t>
            </a:r>
            <a:r>
              <a:rPr lang="en-US" b="0" baseline="0" dirty="0"/>
              <a:t> of full closures are clear. It is a solution to consider as we look at the array of exposure control strategies.</a:t>
            </a:r>
            <a:endParaRPr lang="en-US" b="0" dirty="0"/>
          </a:p>
          <a:p>
            <a:pPr eaLnBrk="1" hangingPunct="1"/>
            <a:r>
              <a:rPr lang="en-US" b="1" dirty="0"/>
              <a:t>Suggested Questions: </a:t>
            </a:r>
            <a:r>
              <a:rPr lang="en-US" dirty="0"/>
              <a:t>What are the benefits of full closures?</a:t>
            </a:r>
          </a:p>
          <a:p>
            <a:pPr eaLnBrk="1" hangingPunct="1"/>
            <a:r>
              <a:rPr lang="en-US" b="1" dirty="0"/>
              <a:t>Additional Information: </a:t>
            </a:r>
            <a:r>
              <a:rPr lang="en-US" dirty="0"/>
              <a:t>Full road closure is an approach designed to eliminate the exposure of motorists to work zones and workers to traffic by temporarily closing a facility for rehabilitation or maintenance. During full road closure, traffic is detoured, allowing full access to roadway facilities. It is not suitable for all construction situations. In applicable situations, use of full road closure can result in positive public sentiment, increased productivity, reduced project duration, increased safety and/or a shortened risk period, and in some cases cost savings. A full closure approach may be used for an extended period of time, on weekends or nights, or directionally on a segment of roadway. Full closures help in three ways: 1) safer working conditions, 2) faster completion and 3) lower cost!</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35241996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Slide Image Placeholder 1"/>
          <p:cNvSpPr>
            <a:spLocks noGrp="1" noRot="1" noChangeAspect="1" noTextEdit="1"/>
          </p:cNvSpPr>
          <p:nvPr>
            <p:ph type="sldImg"/>
          </p:nvPr>
        </p:nvSpPr>
        <p:spPr>
          <a:ln/>
        </p:spPr>
      </p:sp>
      <p:sp>
        <p:nvSpPr>
          <p:cNvPr id="284675" name="Notes Placeholder 2"/>
          <p:cNvSpPr>
            <a:spLocks noGrp="1"/>
          </p:cNvSpPr>
          <p:nvPr>
            <p:ph type="body" idx="1"/>
          </p:nvPr>
        </p:nvSpPr>
        <p:spPr>
          <a:noFill/>
          <a:ln/>
        </p:spPr>
        <p:txBody>
          <a:bodyPr/>
          <a:lstStyle/>
          <a:p>
            <a:pPr eaLnBrk="1" hangingPunct="1"/>
            <a:r>
              <a:rPr lang="en-US" b="1" dirty="0"/>
              <a:t>Key Message: </a:t>
            </a:r>
            <a:r>
              <a:rPr lang="en-US" dirty="0"/>
              <a:t>Discuss drawbacks of total closures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 </a:t>
            </a:r>
            <a:r>
              <a:rPr lang="en-US" dirty="0"/>
              <a:t>Alternate routes need to be suited for the additional volume, including extra truck weight and widths. If public outreach is not properly done, the number of public complaints may increase. It is ESSENTIAL to the project to have a well-organized public information campaign. Also, closed</a:t>
            </a:r>
            <a:r>
              <a:rPr lang="en-US" baseline="0" dirty="0"/>
              <a:t> roads may affect emergency response times. It is important to notify those that may be affected. </a:t>
            </a:r>
            <a:endParaRPr lang="en-US" dirty="0"/>
          </a:p>
          <a:p>
            <a:pPr eaLnBrk="1" hangingPunct="1"/>
            <a:r>
              <a:rPr lang="en-US" b="1" dirty="0"/>
              <a:t>Suggested Questions: </a:t>
            </a:r>
            <a:r>
              <a:rPr lang="en-US" dirty="0"/>
              <a:t>None</a:t>
            </a:r>
          </a:p>
          <a:p>
            <a:pPr eaLnBrk="1" hangingPunct="1"/>
            <a:r>
              <a:rPr lang="en-US" b="1" dirty="0"/>
              <a:t>Additional Information: </a:t>
            </a:r>
            <a:r>
              <a:rPr lang="en-US" dirty="0"/>
              <a:t>Question marks used to try</a:t>
            </a:r>
            <a:r>
              <a:rPr lang="en-US" baseline="0" dirty="0"/>
              <a:t> to generate discussion.</a:t>
            </a:r>
            <a:endParaRPr lang="en-US" dirty="0"/>
          </a:p>
          <a:p>
            <a:pPr eaLnBrk="1" hangingPunct="1"/>
            <a:r>
              <a:rPr lang="en-US" b="1" dirty="0"/>
              <a:t>Possible Problems: </a:t>
            </a:r>
            <a:r>
              <a:rPr lang="en-US" b="0" dirty="0"/>
              <a:t>Discuss</a:t>
            </a:r>
            <a:r>
              <a:rPr lang="en-US" b="0" baseline="0" dirty="0"/>
              <a:t> depending on the audience.</a:t>
            </a:r>
            <a:endParaRPr lang="en-US" dirty="0"/>
          </a:p>
          <a:p>
            <a:endParaRPr lang="en-US" dirty="0"/>
          </a:p>
        </p:txBody>
      </p:sp>
    </p:spTree>
    <p:extLst>
      <p:ext uri="{BB962C8B-B14F-4D97-AF65-F5344CB8AC3E}">
        <p14:creationId xmlns:p14="http://schemas.microsoft.com/office/powerpoint/2010/main" val="19236448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b="0" dirty="0"/>
              <a:t>Discuss ramp closures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Ramp closures offer the same advantages of full closures. They need to be planned carefully. Public information is key.</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Similar to full closures so may keep brief.</a:t>
            </a:r>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13</a:t>
            </a:fld>
            <a:endParaRPr lang="en-US" dirty="0"/>
          </a:p>
        </p:txBody>
      </p:sp>
    </p:spTree>
    <p:extLst>
      <p:ext uri="{BB962C8B-B14F-4D97-AF65-F5344CB8AC3E}">
        <p14:creationId xmlns:p14="http://schemas.microsoft.com/office/powerpoint/2010/main" val="20314330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 ramp closures</a:t>
            </a:r>
          </a:p>
          <a:p>
            <a:pPr eaLnBrk="1" hangingPunct="1"/>
            <a:r>
              <a:rPr lang="en-US" b="1" dirty="0"/>
              <a:t>Est. Presentation Time: </a:t>
            </a:r>
            <a:r>
              <a:rPr lang="en-US" dirty="0"/>
              <a:t>Less than 1 minute(s)</a:t>
            </a:r>
          </a:p>
          <a:p>
            <a:pPr eaLnBrk="1" hangingPunct="1"/>
            <a:r>
              <a:rPr lang="en-US" b="1" dirty="0"/>
              <a:t>Explanation of Cues/Builds: </a:t>
            </a:r>
            <a:r>
              <a:rPr lang="en-US" b="0" dirty="0"/>
              <a:t>Text</a:t>
            </a:r>
            <a:r>
              <a:rPr lang="en-US" b="0" baseline="0" dirty="0"/>
              <a:t> box appears on click</a:t>
            </a:r>
            <a:endParaRPr lang="en-US" b="0" dirty="0"/>
          </a:p>
          <a:p>
            <a:r>
              <a:rPr lang="en-US" b="1" dirty="0"/>
              <a:t>Suggested Comments:</a:t>
            </a:r>
            <a:r>
              <a:rPr lang="en-US" b="1" baseline="0" dirty="0"/>
              <a:t> </a:t>
            </a:r>
            <a:r>
              <a:rPr lang="en-US" dirty="0"/>
              <a:t>Ramp closures can have extreme impacts, so other strategies should be examined before this strategy is selected.  The public involvement activities need to be adapted to the characteristics of the particular stakeholder community.  For example, to encourage more local participation and increase attendance, community meetings with hand-delivered notices and a local venue are sometimes needed.</a:t>
            </a:r>
            <a:r>
              <a:rPr lang="en-US" baseline="0" dirty="0"/>
              <a:t> </a:t>
            </a:r>
            <a:r>
              <a:rPr lang="en-US" dirty="0"/>
              <a:t>Although the disruption may only be temporary, it still has the potential to have severe impacts for users of the ramp.  Ramp closures that occur only at times of low traffic demand like night-time hours will have less impact on travelers and may have less severe impacts overall, so the outreach effort will not need to be as extensive as for closures that affect peak traffic hours.</a:t>
            </a:r>
            <a:r>
              <a:rPr lang="en-US" baseline="0" dirty="0"/>
              <a:t> </a:t>
            </a:r>
            <a:r>
              <a:rPr lang="en-US" dirty="0"/>
              <a:t>Construction impacts in work zones are also a design consideration for temporary closures.</a:t>
            </a:r>
            <a:endParaRPr lang="en-US" b="0" dirty="0"/>
          </a:p>
          <a:p>
            <a:pPr eaLnBrk="1" hangingPunct="1"/>
            <a:r>
              <a:rPr lang="en-US" b="1" dirty="0"/>
              <a:t>Suggested Questions: </a:t>
            </a:r>
            <a:r>
              <a:rPr lang="en-US" b="0" dirty="0"/>
              <a:t>See</a:t>
            </a:r>
            <a:r>
              <a:rPr lang="en-US" b="0" baseline="0" dirty="0"/>
              <a:t> slide</a:t>
            </a:r>
            <a:endParaRPr lang="en-US" dirty="0"/>
          </a:p>
          <a:p>
            <a:pPr eaLnBrk="1" hangingPunct="1"/>
            <a:r>
              <a:rPr lang="en-US" b="1" dirty="0"/>
              <a:t>Additional Information: </a:t>
            </a:r>
            <a:r>
              <a:rPr lang="en-US" baseline="0" dirty="0"/>
              <a:t>http://ops.fhwa.dot.gov/publications/ramp_mgmt_handbook/manual/manual/10_1.htm</a:t>
            </a:r>
            <a:endParaRPr lang="en-US" b="1" dirty="0"/>
          </a:p>
          <a:p>
            <a:pPr eaLnBrk="1" hangingPunct="1"/>
            <a:r>
              <a:rPr lang="en-US" b="1" dirty="0"/>
              <a:t>Possible Problems: </a:t>
            </a:r>
            <a:r>
              <a:rPr lang="en-US" dirty="0"/>
              <a:t>None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14</a:t>
            </a:fld>
            <a:endParaRPr lang="en-US" dirty="0"/>
          </a:p>
        </p:txBody>
      </p:sp>
    </p:spTree>
    <p:extLst>
      <p:ext uri="{BB962C8B-B14F-4D97-AF65-F5344CB8AC3E}">
        <p14:creationId xmlns:p14="http://schemas.microsoft.com/office/powerpoint/2010/main" val="2980077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Slide Image Placeholder 1"/>
          <p:cNvSpPr>
            <a:spLocks noGrp="1" noRot="1" noChangeAspect="1" noTextEdit="1"/>
          </p:cNvSpPr>
          <p:nvPr>
            <p:ph type="sldImg"/>
          </p:nvPr>
        </p:nvSpPr>
        <p:spPr>
          <a:ln/>
        </p:spPr>
      </p:sp>
      <p:sp>
        <p:nvSpPr>
          <p:cNvPr id="268291" name="Notes Placeholder 2"/>
          <p:cNvSpPr>
            <a:spLocks noGrp="1"/>
          </p:cNvSpPr>
          <p:nvPr>
            <p:ph type="body" idx="1"/>
          </p:nvPr>
        </p:nvSpPr>
        <p:spPr>
          <a:noFill/>
          <a:ln/>
        </p:spPr>
        <p:txBody>
          <a:bodyPr/>
          <a:lstStyle/>
          <a:p>
            <a:pPr eaLnBrk="1" hangingPunct="1"/>
            <a:r>
              <a:rPr lang="en-US" b="1" dirty="0"/>
              <a:t>Key Message: </a:t>
            </a:r>
            <a:r>
              <a:rPr lang="en-US" dirty="0"/>
              <a:t>Discuss crossovers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 </a:t>
            </a:r>
            <a:r>
              <a:rPr lang="en-US" dirty="0"/>
              <a:t>Crossovers involve routing the traffic from one direction onto a portion of the median and roadway of the opposing traffic. On higher speed roadways, a portable or temporary barrier is used to separate the two directions of traffic. They also</a:t>
            </a:r>
            <a:r>
              <a:rPr lang="en-US" baseline="0" dirty="0"/>
              <a:t> eliminate exposure particularly if buffers are used.</a:t>
            </a:r>
            <a:endParaRPr lang="en-US" dirty="0"/>
          </a:p>
          <a:p>
            <a:pPr eaLnBrk="1" hangingPunct="1"/>
            <a:r>
              <a:rPr lang="en-US" b="1" dirty="0"/>
              <a:t>Suggested Questions: </a:t>
            </a:r>
            <a:r>
              <a:rPr lang="en-US" dirty="0"/>
              <a:t>What types of tapers are these? What is the separation between these two tapers? This is a merging taper followed by a shifting taper (bottom figure). For what length of project are</a:t>
            </a:r>
            <a:r>
              <a:rPr lang="en-US" baseline="0" dirty="0"/>
              <a:t> these suited?</a:t>
            </a:r>
            <a:endParaRPr lang="en-US" dirty="0"/>
          </a:p>
          <a:p>
            <a:pPr eaLnBrk="1" hangingPunct="1"/>
            <a:r>
              <a:rPr lang="en-US" b="1" dirty="0"/>
              <a:t>Additional Information: </a:t>
            </a:r>
            <a:r>
              <a:rPr lang="en-US" dirty="0"/>
              <a:t>None</a:t>
            </a:r>
          </a:p>
          <a:p>
            <a:pPr eaLnBrk="1" hangingPunct="1"/>
            <a:r>
              <a:rPr lang="en-US" b="1" dirty="0"/>
              <a:t>Possible Problems: </a:t>
            </a:r>
            <a:r>
              <a:rPr lang="en-US" b="0" dirty="0"/>
              <a:t>Participants</a:t>
            </a:r>
            <a:r>
              <a:rPr lang="en-US" b="0" baseline="0" dirty="0"/>
              <a:t> may not be familiar with multiple tapers. Be prepared to explain. Avoid spending too much time here.</a:t>
            </a:r>
            <a:endParaRPr lang="en-US" dirty="0"/>
          </a:p>
          <a:p>
            <a:endParaRPr lang="en-US" dirty="0"/>
          </a:p>
        </p:txBody>
      </p:sp>
    </p:spTree>
    <p:extLst>
      <p:ext uri="{BB962C8B-B14F-4D97-AF65-F5344CB8AC3E}">
        <p14:creationId xmlns:p14="http://schemas.microsoft.com/office/powerpoint/2010/main" val="9698015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Slide Image Placeholder 1"/>
          <p:cNvSpPr>
            <a:spLocks noGrp="1" noRot="1" noChangeAspect="1" noTextEdit="1"/>
          </p:cNvSpPr>
          <p:nvPr>
            <p:ph type="sldImg"/>
          </p:nvPr>
        </p:nvSpPr>
        <p:spPr>
          <a:ln/>
        </p:spPr>
      </p:sp>
      <p:sp>
        <p:nvSpPr>
          <p:cNvPr id="270339" name="Notes Placeholder 2"/>
          <p:cNvSpPr>
            <a:spLocks noGrp="1"/>
          </p:cNvSpPr>
          <p:nvPr>
            <p:ph type="body" idx="1"/>
          </p:nvPr>
        </p:nvSpPr>
        <p:spPr>
          <a:noFill/>
          <a:ln/>
        </p:spPr>
        <p:txBody>
          <a:bodyPr/>
          <a:lstStyle/>
          <a:p>
            <a:pPr eaLnBrk="1" hangingPunct="1"/>
            <a:r>
              <a:rPr lang="en-US" b="1" dirty="0"/>
              <a:t>Key Message: </a:t>
            </a:r>
            <a:r>
              <a:rPr lang="en-US" dirty="0"/>
              <a:t>Discuss crossovers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 </a:t>
            </a:r>
            <a:r>
              <a:rPr lang="en-US" dirty="0"/>
              <a:t>Self explanatory. Emphasize key points and keep brief.</a:t>
            </a:r>
            <a:r>
              <a:rPr lang="en-US" baseline="0" dirty="0"/>
              <a:t> </a:t>
            </a:r>
            <a:r>
              <a:rPr lang="en-US" dirty="0"/>
              <a:t>Also vehicles are in close proximity to each other. Long duration refers to the fact that this strategy in only suitable for long term projects. </a:t>
            </a:r>
          </a:p>
          <a:p>
            <a:pPr eaLnBrk="1" hangingPunct="1"/>
            <a:r>
              <a:rPr lang="en-US" b="1" dirty="0"/>
              <a:t>Suggested Questions: </a:t>
            </a:r>
            <a:r>
              <a:rPr lang="en-US" dirty="0"/>
              <a:t>None</a:t>
            </a:r>
          </a:p>
          <a:p>
            <a:pPr eaLnBrk="1" hangingPunct="1"/>
            <a:r>
              <a:rPr lang="en-US" b="1" dirty="0"/>
              <a:t>Additional Information: </a:t>
            </a:r>
            <a:r>
              <a:rPr lang="en-US" dirty="0"/>
              <a:t>By definition, long term is more than 3 days.</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1497731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 previous</a:t>
            </a:r>
            <a:r>
              <a:rPr lang="en-US" baseline="0" dirty="0"/>
              <a:t> point with a photo</a:t>
            </a:r>
            <a:endParaRPr lang="en-US"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eaLnBrk="1" hangingPunct="1"/>
            <a:r>
              <a:rPr lang="en-US" b="1" dirty="0"/>
              <a:t>Suggested Comments: </a:t>
            </a:r>
            <a:r>
              <a:rPr lang="en-US" dirty="0"/>
              <a:t>Median crossovers separate </a:t>
            </a:r>
            <a:r>
              <a:rPr lang="en-US" baseline="0" dirty="0"/>
              <a:t> </a:t>
            </a:r>
            <a:r>
              <a:rPr lang="en-US" dirty="0"/>
              <a:t>workers from traffic</a:t>
            </a:r>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Massachusetts 93 Fast Project</a:t>
            </a:r>
          </a:p>
          <a:p>
            <a:pPr eaLnBrk="1" hangingPunct="1"/>
            <a:r>
              <a:rPr lang="en-US" b="1" dirty="0"/>
              <a:t>Possible Problems: </a:t>
            </a:r>
            <a:r>
              <a:rPr lang="en-US" dirty="0"/>
              <a:t>None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17</a:t>
            </a:fld>
            <a:endParaRPr lang="en-US" dirty="0"/>
          </a:p>
        </p:txBody>
      </p:sp>
    </p:spTree>
    <p:extLst>
      <p:ext uri="{BB962C8B-B14F-4D97-AF65-F5344CB8AC3E}">
        <p14:creationId xmlns:p14="http://schemas.microsoft.com/office/powerpoint/2010/main" val="3130218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Slide Image Placeholder 1"/>
          <p:cNvSpPr>
            <a:spLocks noGrp="1" noRot="1" noChangeAspect="1" noTextEdit="1"/>
          </p:cNvSpPr>
          <p:nvPr>
            <p:ph type="sldImg"/>
          </p:nvPr>
        </p:nvSpPr>
        <p:spPr>
          <a:ln/>
        </p:spPr>
      </p:sp>
      <p:sp>
        <p:nvSpPr>
          <p:cNvPr id="277507" name="Notes Placeholder 2"/>
          <p:cNvSpPr>
            <a:spLocks noGrp="1"/>
          </p:cNvSpPr>
          <p:nvPr>
            <p:ph type="body" idx="1"/>
          </p:nvPr>
        </p:nvSpPr>
        <p:spPr>
          <a:noFill/>
          <a:ln/>
        </p:spPr>
        <p:txBody>
          <a:bodyPr/>
          <a:lstStyle/>
          <a:p>
            <a:pPr eaLnBrk="1" hangingPunct="1"/>
            <a:r>
              <a:rPr lang="en-US" b="1" dirty="0"/>
              <a:t>Key Message: </a:t>
            </a:r>
            <a:r>
              <a:rPr lang="en-US" dirty="0"/>
              <a:t>Discuss detours</a:t>
            </a:r>
          </a:p>
          <a:p>
            <a:pPr eaLnBrk="1" hangingPunct="1"/>
            <a:r>
              <a:rPr lang="en-US" b="1" dirty="0"/>
              <a:t>Est. Presentation Time: </a:t>
            </a:r>
            <a:r>
              <a:rPr lang="en-US" dirty="0"/>
              <a:t>1 minute(s)</a:t>
            </a:r>
          </a:p>
          <a:p>
            <a:pPr eaLnBrk="1" hangingPunct="1"/>
            <a:r>
              <a:rPr lang="en-US" b="1" dirty="0"/>
              <a:t>Explanation of Cues/Builds: </a:t>
            </a:r>
            <a:r>
              <a:rPr lang="en-US" dirty="0"/>
              <a:t>None</a:t>
            </a:r>
          </a:p>
          <a:p>
            <a:r>
              <a:rPr lang="en-US" b="1" dirty="0"/>
              <a:t>Suggested Comments: </a:t>
            </a:r>
            <a:r>
              <a:rPr lang="en-US" sz="1200" kern="1200" baseline="0" dirty="0">
                <a:solidFill>
                  <a:schemeClr val="tx1"/>
                </a:solidFill>
                <a:ea typeface="+mn-ea"/>
                <a:cs typeface="+mn-cs"/>
              </a:rPr>
              <a:t>A detour is a temporary rerouting of road users onto an existing highway in order to avoid a TTC zone. diversion is a temporary rerouting of road users onto a temporary highway or alignment placed around the work area. </a:t>
            </a:r>
            <a:r>
              <a:rPr lang="en-US" sz="1000" kern="1200" baseline="0" dirty="0">
                <a:solidFill>
                  <a:schemeClr val="tx1"/>
                </a:solidFill>
                <a:ea typeface="+mn-ea"/>
                <a:cs typeface="+mn-cs"/>
              </a:rPr>
              <a:t>D</a:t>
            </a:r>
            <a:r>
              <a:rPr lang="en-US" dirty="0"/>
              <a:t>etours take users on an alternate route. Desirable when there is unused capacity on roads running parallel to the closed roadway. Full closures involve detours</a:t>
            </a:r>
          </a:p>
          <a:p>
            <a:pPr eaLnBrk="1" hangingPunct="1"/>
            <a:r>
              <a:rPr lang="en-US" b="1" dirty="0"/>
              <a:t>Suggested Questions: </a:t>
            </a:r>
            <a:r>
              <a:rPr lang="en-US" b="0" dirty="0"/>
              <a:t>What’s the difference between a detour and a diversion? What is the public acceptance</a:t>
            </a:r>
            <a:r>
              <a:rPr lang="en-US" b="0" baseline="0" dirty="0"/>
              <a:t> of detours? Any considerations?</a:t>
            </a:r>
            <a:endParaRPr lang="en-US" dirty="0"/>
          </a:p>
          <a:p>
            <a:r>
              <a:rPr lang="en-US" b="1" dirty="0"/>
              <a:t>Additional Information: </a:t>
            </a:r>
            <a:r>
              <a:rPr lang="en-US" sz="1200" b="0" i="0" kern="1200" baseline="0" dirty="0">
                <a:solidFill>
                  <a:schemeClr val="tx1"/>
                </a:solidFill>
                <a:ea typeface="+mn-ea"/>
                <a:cs typeface="+mn-cs"/>
              </a:rPr>
              <a:t>Section 6C.09 Detours and Diversions. </a:t>
            </a:r>
            <a:r>
              <a:rPr lang="en-US" b="0" i="0" dirty="0"/>
              <a:t>Detour: a construction work zone mitigation strategy wherein traffic in one or both directions is rerouted onto an existing highway to avoid a construction work zone. Detoured vehicles may travel on permanent roads only or on a combination of permanent and temporary roads. This strategy compensates for the removal of permanent travel lanes from service. Generally, a detour is applicable to all approaching traffic, but some detours reroute a portion of the traffic from the affected facility and accommodate all other traffic through the work zone.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13968416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Slide Image Placeholder 1"/>
          <p:cNvSpPr>
            <a:spLocks noGrp="1" noRot="1" noChangeAspect="1" noTextEdit="1"/>
          </p:cNvSpPr>
          <p:nvPr>
            <p:ph type="sldImg"/>
          </p:nvPr>
        </p:nvSpPr>
        <p:spPr>
          <a:ln/>
        </p:spPr>
      </p:sp>
      <p:sp>
        <p:nvSpPr>
          <p:cNvPr id="278531" name="Notes Placeholder 2"/>
          <p:cNvSpPr>
            <a:spLocks noGrp="1"/>
          </p:cNvSpPr>
          <p:nvPr>
            <p:ph type="body" idx="1"/>
          </p:nvPr>
        </p:nvSpPr>
        <p:spPr>
          <a:noFill/>
          <a:ln/>
        </p:spPr>
        <p:txBody>
          <a:bodyPr/>
          <a:lstStyle/>
          <a:p>
            <a:pPr eaLnBrk="1" hangingPunct="1"/>
            <a:r>
              <a:rPr lang="en-US" b="1" dirty="0"/>
              <a:t>Key Message: </a:t>
            </a:r>
            <a:r>
              <a:rPr lang="en-US" dirty="0"/>
              <a:t>Discuss detours</a:t>
            </a:r>
          </a:p>
          <a:p>
            <a:pPr eaLnBrk="1" hangingPunct="1"/>
            <a:r>
              <a:rPr lang="en-US" b="1" dirty="0"/>
              <a:t>Est. Presentation Time: </a:t>
            </a:r>
            <a:r>
              <a:rPr lang="en-US" dirty="0"/>
              <a:t>1 minute(s)</a:t>
            </a:r>
          </a:p>
          <a:p>
            <a:pPr eaLnBrk="1" hangingPunct="1"/>
            <a:r>
              <a:rPr lang="en-US" b="1" dirty="0"/>
              <a:t>Explanation of Cues/Builds: </a:t>
            </a:r>
            <a:r>
              <a:rPr lang="en-US" dirty="0"/>
              <a:t>None</a:t>
            </a:r>
          </a:p>
          <a:p>
            <a:r>
              <a:rPr lang="en-US" b="1" dirty="0"/>
              <a:t>Suggested Comments: </a:t>
            </a:r>
            <a:r>
              <a:rPr lang="en-US" b="0" dirty="0"/>
              <a:t>D</a:t>
            </a:r>
            <a:r>
              <a:rPr lang="en-US" dirty="0"/>
              <a:t>etours have low impact on traffic flow, although his is not always the case. Detouring traffic imposes additional capacity and load demands on an alternative route and may result in congestion and infrastructure deterioration on the detour (i.e., alternate route). Detours should be carefully evaluated to ensure that they are capable of accommodating the volume and types (configuration, size, and weight) of detoured vehicles. Mitigation may include temporary changes to traffic control (e.g., signal timing and signs) and remedial pavement and bridge work. When detours are being considered, the access normally provided to various land uses (e.g., residents and businesses) by the closed facility should also be considered. The added length of trips using the detour is a cost to motorists and should be evaluated. </a:t>
            </a:r>
            <a:r>
              <a:rPr lang="en-US" sz="1000" b="0" kern="1200" dirty="0">
                <a:solidFill>
                  <a:schemeClr val="tx1"/>
                </a:solidFill>
                <a:latin typeface="Arial" pitchFamily="34" charset="0"/>
                <a:ea typeface="+mn-ea"/>
                <a:cs typeface="Arial" pitchFamily="34" charset="0"/>
              </a:rPr>
              <a:t>Detours may cause the length and travel time of the trip to increase. </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Ownership or owner agreement is usually needed to use a facility as a detour. If the agency detouring traffic from a facility does not own the roadway onto which traffic is detoured, coordination with the other agency is needed. In some jurisdictions, interagency agreements are needed and may provide for improvements to the detour route in preparation for the detour or as redress for damage induced by the detour traffic.</a:t>
            </a:r>
          </a:p>
          <a:p>
            <a:pPr eaLnBrk="1" hangingPunct="1"/>
            <a:r>
              <a:rPr lang="en-US" b="1" dirty="0"/>
              <a:t>Possible Problems: </a:t>
            </a:r>
            <a:r>
              <a:rPr lang="en-US" b="0" dirty="0"/>
              <a:t>Provide</a:t>
            </a:r>
            <a:r>
              <a:rPr lang="en-US" b="0" baseline="0" dirty="0"/>
              <a:t> examples as needed</a:t>
            </a:r>
            <a:endParaRPr lang="en-US" dirty="0"/>
          </a:p>
          <a:p>
            <a:endParaRPr lang="en-US" dirty="0"/>
          </a:p>
        </p:txBody>
      </p:sp>
    </p:spTree>
    <p:extLst>
      <p:ext uri="{BB962C8B-B14F-4D97-AF65-F5344CB8AC3E}">
        <p14:creationId xmlns:p14="http://schemas.microsoft.com/office/powerpoint/2010/main" val="2142571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dirty="0"/>
              <a:t>State the module objectives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r>
              <a:rPr lang="en-US" b="1" dirty="0"/>
              <a:t>Suggested Comments: </a:t>
            </a:r>
            <a:r>
              <a:rPr lang="en-US" dirty="0"/>
              <a:t>These are the objectives of this module. We will look at “other” safety management measures and strategies,</a:t>
            </a:r>
            <a:r>
              <a:rPr lang="en-US" baseline="0" dirty="0"/>
              <a:t> including:</a:t>
            </a:r>
            <a:endParaRPr lang="en-US" dirty="0"/>
          </a:p>
          <a:p>
            <a:pPr marL="971550" lvl="1" indent="-514350">
              <a:buFont typeface="+mj-lt"/>
              <a:buAutoNum type="alphaUcPeriod"/>
            </a:pPr>
            <a:r>
              <a:rPr lang="en-US" i="1" dirty="0"/>
              <a:t>Exposure Control Measures</a:t>
            </a:r>
          </a:p>
          <a:p>
            <a:pPr marL="971550" lvl="1" indent="-514350">
              <a:buFont typeface="+mj-lt"/>
              <a:buAutoNum type="alphaUcPeriod"/>
            </a:pPr>
            <a:r>
              <a:rPr lang="en-US" i="1" dirty="0"/>
              <a:t>Other Traffic Control Measures</a:t>
            </a:r>
          </a:p>
          <a:p>
            <a:pPr marL="971550" lvl="1" indent="-514350">
              <a:buFont typeface="+mj-lt"/>
              <a:buAutoNum type="alphaUcPeriod"/>
            </a:pPr>
            <a:r>
              <a:rPr lang="en-US" i="1" dirty="0"/>
              <a:t>Uniformed Law Enforcement Officers</a:t>
            </a:r>
            <a:endParaRPr lang="en-US" b="1" dirty="0"/>
          </a:p>
          <a:p>
            <a:pPr eaLnBrk="1" hangingPunct="1"/>
            <a:r>
              <a:rPr lang="en-US" b="1" dirty="0"/>
              <a:t>Suggested Questions: </a:t>
            </a:r>
            <a:r>
              <a:rPr lang="en-US" dirty="0"/>
              <a:t>None</a:t>
            </a:r>
          </a:p>
          <a:p>
            <a:r>
              <a:rPr lang="en-US" b="1" dirty="0"/>
              <a:t>Additional Information: </a:t>
            </a:r>
            <a:r>
              <a:rPr lang="en-US" kern="1200" baseline="0" dirty="0">
                <a:solidFill>
                  <a:schemeClr val="tx1"/>
                </a:solidFill>
                <a:ea typeface="+mn-ea"/>
                <a:cs typeface="+mn-cs"/>
              </a:rPr>
              <a:t>The term ‘‘Work Zone Safety Management’’ was added as an ‘‘umbrella’’ encompassing all actions taken by an agency to ensure the protection of workers and road users in work zones, including the development of policies, procedures, and guidelines for individual projects or programs. </a:t>
            </a:r>
          </a:p>
          <a:p>
            <a:r>
              <a:rPr lang="en-US" b="1" dirty="0"/>
              <a:t>Possible Problems: None</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2</a:t>
            </a:fld>
            <a:endParaRPr lang="en-US" dirty="0"/>
          </a:p>
        </p:txBody>
      </p:sp>
    </p:spTree>
    <p:extLst>
      <p:ext uri="{BB962C8B-B14F-4D97-AF65-F5344CB8AC3E}">
        <p14:creationId xmlns:p14="http://schemas.microsoft.com/office/powerpoint/2010/main" val="651722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Slide Image Placeholder 1"/>
          <p:cNvSpPr>
            <a:spLocks noGrp="1" noRot="1" noChangeAspect="1" noTextEdit="1"/>
          </p:cNvSpPr>
          <p:nvPr>
            <p:ph type="sldImg"/>
          </p:nvPr>
        </p:nvSpPr>
        <p:spPr>
          <a:ln/>
        </p:spPr>
      </p:sp>
      <p:sp>
        <p:nvSpPr>
          <p:cNvPr id="278531" name="Notes Placeholder 2"/>
          <p:cNvSpPr>
            <a:spLocks noGrp="1"/>
          </p:cNvSpPr>
          <p:nvPr>
            <p:ph type="body" idx="1"/>
          </p:nvPr>
        </p:nvSpPr>
        <p:spPr>
          <a:noFill/>
          <a:ln/>
        </p:spPr>
        <p:txBody>
          <a:bodyPr/>
          <a:lstStyle/>
          <a:p>
            <a:pPr eaLnBrk="1" hangingPunct="1"/>
            <a:r>
              <a:rPr lang="en-US" sz="1050" b="1" dirty="0"/>
              <a:t>Key Message: </a:t>
            </a:r>
            <a:r>
              <a:rPr lang="en-US" sz="1050" dirty="0"/>
              <a:t>Discuss diversions</a:t>
            </a:r>
          </a:p>
          <a:p>
            <a:pPr eaLnBrk="1" hangingPunct="1"/>
            <a:r>
              <a:rPr lang="en-US" sz="1050" b="1" dirty="0"/>
              <a:t>Est. Presentation Time: </a:t>
            </a:r>
            <a:r>
              <a:rPr lang="en-US" sz="1050" dirty="0"/>
              <a:t>1 minute(s)</a:t>
            </a:r>
          </a:p>
          <a:p>
            <a:pPr eaLnBrk="1" hangingPunct="1"/>
            <a:r>
              <a:rPr lang="en-US" sz="1050" b="1" dirty="0"/>
              <a:t>Explanation of Cues/Builds: </a:t>
            </a:r>
            <a:r>
              <a:rPr lang="en-US" sz="1050" dirty="0"/>
              <a:t>None</a:t>
            </a:r>
          </a:p>
          <a:p>
            <a:r>
              <a:rPr lang="en-US" sz="1050" b="1" dirty="0"/>
              <a:t>Suggested Comments: </a:t>
            </a:r>
            <a:r>
              <a:rPr lang="en-US" sz="1050" dirty="0"/>
              <a:t>Self explanatory. </a:t>
            </a:r>
          </a:p>
          <a:p>
            <a:pPr eaLnBrk="1" hangingPunct="1"/>
            <a:r>
              <a:rPr lang="en-US" sz="1050" b="1" dirty="0"/>
              <a:t>Suggested Questions: </a:t>
            </a:r>
            <a:r>
              <a:rPr lang="en-US" sz="1050" dirty="0"/>
              <a:t>None</a:t>
            </a:r>
          </a:p>
          <a:p>
            <a:pPr eaLnBrk="1" hangingPunct="1"/>
            <a:r>
              <a:rPr lang="en-US" sz="1050" b="1" dirty="0"/>
              <a:t>Additional Information: </a:t>
            </a:r>
            <a:r>
              <a:rPr lang="en-US" sz="1050" dirty="0"/>
              <a:t>None</a:t>
            </a:r>
          </a:p>
          <a:p>
            <a:pPr eaLnBrk="1" hangingPunct="1"/>
            <a:r>
              <a:rPr lang="en-US" sz="1050" b="1" dirty="0"/>
              <a:t>Possible Problems: </a:t>
            </a:r>
            <a:r>
              <a:rPr lang="en-US" sz="1050" dirty="0"/>
              <a:t>None</a:t>
            </a:r>
          </a:p>
          <a:p>
            <a:endParaRPr lang="en-US" dirty="0"/>
          </a:p>
        </p:txBody>
      </p:sp>
    </p:spTree>
    <p:extLst>
      <p:ext uri="{BB962C8B-B14F-4D97-AF65-F5344CB8AC3E}">
        <p14:creationId xmlns:p14="http://schemas.microsoft.com/office/powerpoint/2010/main" val="34514900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0" dirty="0"/>
              <a:t> Rolling road blocks</a:t>
            </a:r>
          </a:p>
          <a:p>
            <a:pPr eaLnBrk="1" hangingPunct="1"/>
            <a:r>
              <a:rPr lang="en-US" b="1" dirty="0"/>
              <a:t>Est. Presentation Time: </a:t>
            </a:r>
            <a:r>
              <a:rPr lang="en-US" dirty="0"/>
              <a:t>1-3 minute(s)</a:t>
            </a:r>
          </a:p>
          <a:p>
            <a:pPr eaLnBrk="1" hangingPunct="1"/>
            <a:r>
              <a:rPr lang="en-US" b="1" dirty="0"/>
              <a:t>Explanation of Cues/Builds: </a:t>
            </a:r>
            <a:endParaRPr lang="en-US" dirty="0"/>
          </a:p>
          <a:p>
            <a:r>
              <a:rPr lang="en-US" b="1" dirty="0"/>
              <a:t>Suggested Comments: </a:t>
            </a:r>
            <a:r>
              <a:rPr lang="en-US" b="0" dirty="0"/>
              <a:t>Rolling road</a:t>
            </a:r>
            <a:r>
              <a:rPr lang="en-US" b="0" baseline="0" dirty="0"/>
              <a:t> blocks help minimize exposure particularly during installation and removal phases of a project.</a:t>
            </a:r>
            <a:endParaRPr lang="en-US" b="0" dirty="0"/>
          </a:p>
          <a:p>
            <a:pPr eaLnBrk="1" hangingPunct="1"/>
            <a:r>
              <a:rPr lang="en-US" b="1" dirty="0"/>
              <a:t>Suggested Questions: </a:t>
            </a:r>
            <a:r>
              <a:rPr lang="en-US" dirty="0"/>
              <a:t>What are</a:t>
            </a:r>
            <a:r>
              <a:rPr lang="en-US" baseline="0" dirty="0"/>
              <a:t> your experiences with rolling road blocks?</a:t>
            </a:r>
            <a:endParaRPr lang="en-US" dirty="0"/>
          </a:p>
          <a:p>
            <a:pPr eaLnBrk="1" hangingPunct="1"/>
            <a:r>
              <a:rPr lang="en-US" b="1" dirty="0"/>
              <a:t>Additional Information: </a:t>
            </a:r>
            <a:r>
              <a:rPr lang="en-US" dirty="0"/>
              <a:t>This method is used when roadway construction activities (e.g., placing bridge beams, overhead sign structures, etc.) are taking place in or above all lanes of the roadway, thus requiring traffic to be temporarily slowed rather than completely stopped. Traffic is paced at a safe speed (desirably not less than 20 mph on the Interstate) to provide a gap in traffic and allow the work activities to be performed. The pacing of traffic is controlled by pilot vehicles (i.e., law enforcement vehicles with blue lights flashing) driven by uniformed law enforcement personnel. Any on−ramps between the beginning point of the pacing area and the work area are blocked until the pilot vehicle has passed. Two−way radio provides constant communication to pilot vehicles, contractor's workers, flaggers stationed at on−ramps, and the project engineer. Advance signing warning motorists of the traffic pacing area is also provided.</a:t>
            </a:r>
            <a:r>
              <a:rPr lang="en-US" baseline="0" dirty="0"/>
              <a:t> </a:t>
            </a:r>
            <a:r>
              <a:rPr lang="en-US" dirty="0"/>
              <a:t>To increase safety and reduce the number of crashes caused by roadway construction activities by allowing traffic to continue moving at a reduced speed rather than coming to a complete stop. This method is much less expensive and more convenient than building detours.</a:t>
            </a:r>
            <a:endParaRPr lang="en-US" b="1" dirty="0"/>
          </a:p>
          <a:p>
            <a:pPr eaLnBrk="1" hangingPunct="1"/>
            <a:r>
              <a:rPr lang="en-US" b="1" dirty="0"/>
              <a:t>Possible Problems: </a:t>
            </a:r>
            <a:r>
              <a:rPr lang="en-US" dirty="0"/>
              <a:t>None</a:t>
            </a:r>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21</a:t>
            </a:fld>
            <a:endParaRPr lang="en-US" dirty="0"/>
          </a:p>
        </p:txBody>
      </p:sp>
    </p:spTree>
    <p:extLst>
      <p:ext uri="{BB962C8B-B14F-4D97-AF65-F5344CB8AC3E}">
        <p14:creationId xmlns:p14="http://schemas.microsoft.com/office/powerpoint/2010/main" val="32413945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 previous</a:t>
            </a:r>
            <a:r>
              <a:rPr lang="en-US" baseline="0" dirty="0"/>
              <a:t> point with a photo</a:t>
            </a:r>
            <a:endParaRPr lang="en-US"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eaLnBrk="1" hangingPunct="1"/>
            <a:r>
              <a:rPr lang="en-US" b="1" dirty="0"/>
              <a:t>Suggested Comments: </a:t>
            </a:r>
            <a:r>
              <a:rPr lang="en-US" dirty="0"/>
              <a:t>A rolling road block</a:t>
            </a:r>
            <a:r>
              <a:rPr lang="en-US" baseline="0" dirty="0"/>
              <a:t> provides the gaps in traffic necessary for safe installation and removal of devices. Workers are isolated from traffic so they can work not only in a safer environment but also faster and presumably at a lower cost.</a:t>
            </a:r>
            <a:endParaRPr lang="en-US"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Massachusetts 93 Fast Project</a:t>
            </a:r>
          </a:p>
          <a:p>
            <a:pPr eaLnBrk="1" hangingPunct="1"/>
            <a:r>
              <a:rPr lang="en-US" b="1" dirty="0"/>
              <a:t>Possible Problems: </a:t>
            </a:r>
            <a:r>
              <a:rPr lang="en-US" dirty="0"/>
              <a:t>None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22</a:t>
            </a:fld>
            <a:endParaRPr lang="en-US" dirty="0"/>
          </a:p>
        </p:txBody>
      </p:sp>
    </p:spTree>
    <p:extLst>
      <p:ext uri="{BB962C8B-B14F-4D97-AF65-F5344CB8AC3E}">
        <p14:creationId xmlns:p14="http://schemas.microsoft.com/office/powerpoint/2010/main" val="2784256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Slide Image Placeholder 1"/>
          <p:cNvSpPr>
            <a:spLocks noGrp="1" noRot="1" noChangeAspect="1" noTextEdit="1"/>
          </p:cNvSpPr>
          <p:nvPr>
            <p:ph type="sldImg"/>
          </p:nvPr>
        </p:nvSpPr>
        <p:spPr>
          <a:ln/>
        </p:spPr>
      </p:sp>
      <p:sp>
        <p:nvSpPr>
          <p:cNvPr id="291843" name="Notes Placeholder 2"/>
          <p:cNvSpPr>
            <a:spLocks noGrp="1"/>
          </p:cNvSpPr>
          <p:nvPr>
            <p:ph type="body" idx="1"/>
          </p:nvPr>
        </p:nvSpPr>
        <p:spPr>
          <a:noFill/>
          <a:ln/>
        </p:spPr>
        <p:txBody>
          <a:bodyPr/>
          <a:lstStyle/>
          <a:p>
            <a:pPr eaLnBrk="1" hangingPunct="1"/>
            <a:r>
              <a:rPr lang="en-US" b="1" dirty="0"/>
              <a:t>Key Message: </a:t>
            </a:r>
            <a:r>
              <a:rPr lang="en-US" dirty="0"/>
              <a:t>Discuss Night Work</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 </a:t>
            </a:r>
            <a:r>
              <a:rPr lang="en-US" b="0" dirty="0"/>
              <a:t>Night work is another measure</a:t>
            </a:r>
            <a:r>
              <a:rPr lang="en-US" b="0" baseline="0" dirty="0"/>
              <a:t> to consider.</a:t>
            </a: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Questions: </a:t>
            </a:r>
            <a:r>
              <a:rPr lang="en-US" dirty="0"/>
              <a:t>Is night work a strategy to minimize</a:t>
            </a:r>
            <a:r>
              <a:rPr lang="en-US" baseline="0" dirty="0"/>
              <a:t> exposure? What your experiences with night work and worker safety?</a:t>
            </a:r>
            <a:endParaRPr lang="en-US" b="1" dirty="0"/>
          </a:p>
          <a:p>
            <a:pPr eaLnBrk="1" hangingPunct="1"/>
            <a:r>
              <a:rPr lang="en-US" b="1" dirty="0"/>
              <a:t>Additional Information: </a:t>
            </a:r>
            <a:r>
              <a:rPr lang="en-US" dirty="0"/>
              <a:t>Night traffic volumes are generally lower than daylight volumes. Consequently, agency interest in night work as a means of reducing impacts is growing. Generally, there are no or few legal and contracting limits on an agency’s authority to specify day and time restrictions. There are many costs involved in highway construction, including those related to safety, user delay, and possible economic disruption. These direct costs tend to be higher for night construction because of additional devices, wage differential, and producer costs. Additionally, agencies and personnel experienced in administering night construction often refer to elevated risk factors (e.g., higher speeds, impaired drivers, and reduced visibility). However, a careful evaluation of potential ramifications should be conducted before selecting this alternative.</a:t>
            </a:r>
          </a:p>
          <a:p>
            <a:pPr eaLnBrk="1" hangingPunct="1"/>
            <a:r>
              <a:rPr lang="en-US" b="1" dirty="0"/>
              <a:t>Possible Problems: </a:t>
            </a:r>
            <a:r>
              <a:rPr lang="en-US" dirty="0"/>
              <a:t>Some may think (perhaps correctly)</a:t>
            </a:r>
            <a:r>
              <a:rPr lang="en-US" baseline="0" dirty="0"/>
              <a:t> that night work is less safe for workers due to reduce visibility, higher speeds and more impaired drivers. Try to generate discussion. Safety, user delay, and economic disruption are not considered direct costs.</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28811143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noRot="1" noChangeAspect="1" noChangeArrowheads="1" noTextEdit="1"/>
          </p:cNvSpPr>
          <p:nvPr>
            <p:ph type="sldImg"/>
          </p:nvPr>
        </p:nvSpPr>
        <p:spPr>
          <a:solidFill>
            <a:srgbClr val="FFFFFF"/>
          </a:solidFill>
          <a:ln/>
        </p:spPr>
      </p:sp>
      <p:sp>
        <p:nvSpPr>
          <p:cNvPr id="293891" name="Rectangle 3"/>
          <p:cNvSpPr>
            <a:spLocks noGrp="1" noChangeArrowheads="1"/>
          </p:cNvSpPr>
          <p:nvPr>
            <p:ph type="body" idx="1"/>
          </p:nvPr>
        </p:nvSpPr>
        <p:spPr>
          <a:solidFill>
            <a:srgbClr val="FFFFFF"/>
          </a:solidFill>
          <a:ln/>
        </p:spPr>
        <p:txBody>
          <a:bodyPr/>
          <a:lstStyle/>
          <a:p>
            <a:pPr eaLnBrk="1" hangingPunct="1"/>
            <a:r>
              <a:rPr lang="en-US" b="1" dirty="0"/>
              <a:t>Key Message: </a:t>
            </a:r>
            <a:r>
              <a:rPr lang="en-US" dirty="0"/>
              <a:t>Introduce NWZ</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In addition to safety, nighttime projects must try to minimize adverse impact to the community and improve daytime mobility. </a:t>
            </a:r>
            <a:endParaRPr lang="en-US" b="1" dirty="0"/>
          </a:p>
          <a:p>
            <a:pPr eaLnBrk="1" hangingPunct="1"/>
            <a:r>
              <a:rPr lang="en-US" b="1" dirty="0"/>
              <a:t>Suggested Questions: </a:t>
            </a:r>
            <a:r>
              <a:rPr lang="en-US" dirty="0"/>
              <a:t>Why work at night? What are the advantages? Disadvantages? Lower volumes</a:t>
            </a:r>
            <a:r>
              <a:rPr lang="en-US" baseline="0" dirty="0"/>
              <a:t> = higher speeds. Is that safer for workers?</a:t>
            </a:r>
            <a:endParaRPr lang="en-US" dirty="0"/>
          </a:p>
          <a:p>
            <a:pPr eaLnBrk="1" hangingPunct="1"/>
            <a:r>
              <a:rPr lang="en-US" b="1" dirty="0"/>
              <a:t>Additional Information: </a:t>
            </a:r>
            <a:r>
              <a:rPr lang="en-US" dirty="0"/>
              <a:t>None</a:t>
            </a:r>
          </a:p>
          <a:p>
            <a:pPr eaLnBrk="1" hangingPunct="1"/>
            <a:r>
              <a:rPr lang="en-US" b="1" dirty="0"/>
              <a:t>Possible Problems</a:t>
            </a:r>
            <a:r>
              <a:rPr lang="en-US" dirty="0"/>
              <a:t>: Try</a:t>
            </a:r>
            <a:r>
              <a:rPr lang="en-US" baseline="0" dirty="0"/>
              <a:t> to generate discussion. Often freight is shipped and delivered at night so the commercial activity may still be impacted at night.</a:t>
            </a:r>
            <a:endParaRPr lang="en-US" dirty="0"/>
          </a:p>
        </p:txBody>
      </p:sp>
    </p:spTree>
    <p:extLst>
      <p:ext uri="{BB962C8B-B14F-4D97-AF65-F5344CB8AC3E}">
        <p14:creationId xmlns:p14="http://schemas.microsoft.com/office/powerpoint/2010/main" val="42792727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b="0" dirty="0"/>
              <a:t>Accelerated construction techniques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b="1" baseline="0" dirty="0"/>
              <a:t> </a:t>
            </a:r>
            <a:r>
              <a:rPr lang="en-US" b="0" baseline="0" dirty="0"/>
              <a:t>We should also consider accelerated construction techniques. </a:t>
            </a:r>
            <a:r>
              <a:rPr lang="en-US" dirty="0"/>
              <a:t>The faster the job is completed, the less worker exposure. For example, using precast modules</a:t>
            </a:r>
            <a:r>
              <a:rPr lang="en-US" baseline="0" dirty="0"/>
              <a:t> or fast-curing concrete. Also optimizing the construction sequence (Critical path method) can help cut time.</a:t>
            </a:r>
            <a:endParaRPr lang="en-US" b="1" dirty="0"/>
          </a:p>
          <a:p>
            <a:pPr eaLnBrk="1" hangingPunct="1"/>
            <a:r>
              <a:rPr lang="en-US" b="1" dirty="0"/>
              <a:t>Suggested Questions: </a:t>
            </a:r>
            <a:r>
              <a:rPr lang="en-US" dirty="0"/>
              <a:t>Any experiences with accelerated</a:t>
            </a:r>
            <a:r>
              <a:rPr lang="en-US" baseline="0" dirty="0"/>
              <a:t> construction techniques? Contracting techniques?</a:t>
            </a:r>
            <a:endParaRPr lang="en-US" dirty="0"/>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25</a:t>
            </a:fld>
            <a:endParaRPr lang="en-US" dirty="0"/>
          </a:p>
        </p:txBody>
      </p:sp>
    </p:spTree>
    <p:extLst>
      <p:ext uri="{BB962C8B-B14F-4D97-AF65-F5344CB8AC3E}">
        <p14:creationId xmlns:p14="http://schemas.microsoft.com/office/powerpoint/2010/main" val="33430407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dirty="0"/>
              <a:t>Other Traffic Control Measures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r>
              <a:rPr lang="en-US" b="1" dirty="0"/>
              <a:t>Suggested Comments:</a:t>
            </a:r>
            <a:r>
              <a:rPr lang="en-US" b="1" baseline="0" dirty="0"/>
              <a:t> </a:t>
            </a:r>
            <a:r>
              <a:rPr lang="en-US" b="0" i="0" baseline="0" dirty="0"/>
              <a:t>The second group of </a:t>
            </a:r>
            <a:r>
              <a:rPr lang="en-US" b="0" i="0" dirty="0"/>
              <a:t>work zone safety management measures and strategies to discuss</a:t>
            </a:r>
            <a:r>
              <a:rPr lang="en-US" b="0" i="0" baseline="0" dirty="0"/>
              <a:t> in “other” traffic control measures. </a:t>
            </a:r>
            <a:r>
              <a:rPr lang="en-US" sz="1000" kern="1200" baseline="0" dirty="0">
                <a:solidFill>
                  <a:schemeClr val="tx1"/>
                </a:solidFill>
                <a:ea typeface="+mn-ea"/>
                <a:cs typeface="+mn-cs"/>
              </a:rPr>
              <a:t>be given appropriate consideration for use in work zones to reduce work zone crashes and risks and consequences of motorized traffic intrusion into the work space. These measures are not mutually exclusive and should be considered in combination as appropriate.</a:t>
            </a:r>
            <a:endParaRPr lang="en-US" b="0" i="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26</a:t>
            </a:fld>
            <a:endParaRPr lang="en-US" dirty="0"/>
          </a:p>
        </p:txBody>
      </p:sp>
    </p:spTree>
    <p:extLst>
      <p:ext uri="{BB962C8B-B14F-4D97-AF65-F5344CB8AC3E}">
        <p14:creationId xmlns:p14="http://schemas.microsoft.com/office/powerpoint/2010/main" val="18940909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b="0" dirty="0"/>
              <a:t>Discuss</a:t>
            </a:r>
            <a:r>
              <a:rPr lang="en-US" b="0" baseline="0" dirty="0"/>
              <a:t> the need for “other” traffic control measures</a:t>
            </a:r>
            <a:endParaRPr lang="en-US" b="0"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r>
              <a:rPr lang="en-US" b="1" dirty="0"/>
              <a:t>Suggested Comments:</a:t>
            </a:r>
            <a:r>
              <a:rPr lang="en-US" b="1" baseline="0" dirty="0"/>
              <a:t> </a:t>
            </a:r>
            <a:r>
              <a:rPr lang="en-US" b="0" i="0" kern="1200" baseline="0" dirty="0">
                <a:solidFill>
                  <a:schemeClr val="tx1"/>
                </a:solidFill>
                <a:ea typeface="+mn-ea"/>
                <a:cs typeface="+mn-cs"/>
              </a:rPr>
              <a:t>Other Traffic Control Measures means all strategies and temporary traffic controls other than Positive Protection Devices and Exposure Control Measures, but including uniformed law enforcement officers, used to reduce the risk of work zone crashes involving motorized traffic.</a:t>
            </a:r>
            <a:endParaRPr lang="en-US" b="0" i="0" dirty="0"/>
          </a:p>
          <a:p>
            <a:pPr eaLnBrk="1" hangingPunct="1"/>
            <a:r>
              <a:rPr lang="en-US" b="1" dirty="0"/>
              <a:t>Suggested Questions: </a:t>
            </a:r>
            <a:r>
              <a:rPr lang="en-US" b="0" dirty="0"/>
              <a:t>What</a:t>
            </a:r>
            <a:r>
              <a:rPr lang="en-US" b="0" baseline="0" dirty="0"/>
              <a:t> are </a:t>
            </a:r>
            <a:r>
              <a:rPr lang="en-US" dirty="0"/>
              <a:t>“other” traffic control measures?</a:t>
            </a:r>
          </a:p>
          <a:p>
            <a:pPr eaLnBrk="1" hangingPunct="1"/>
            <a:r>
              <a:rPr lang="en-US" b="1" dirty="0"/>
              <a:t>Additional Information: </a:t>
            </a:r>
            <a:r>
              <a:rPr lang="en-US" b="0" dirty="0"/>
              <a:t>Source:</a:t>
            </a:r>
            <a:r>
              <a:rPr lang="en-US" b="0" baseline="0" dirty="0"/>
              <a:t> Subpart K</a:t>
            </a:r>
            <a:endParaRPr lang="en-US" b="1" dirty="0"/>
          </a:p>
          <a:p>
            <a:pPr eaLnBrk="1" hangingPunct="1"/>
            <a:r>
              <a:rPr lang="en-US" b="1" dirty="0"/>
              <a:t>Possible Problems: </a:t>
            </a:r>
            <a:r>
              <a:rPr lang="en-US" b="0" dirty="0"/>
              <a:t>None</a:t>
            </a:r>
            <a:endParaRPr lang="en-US" dirty="0"/>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27</a:t>
            </a:fld>
            <a:endParaRPr lang="en-US" dirty="0"/>
          </a:p>
        </p:txBody>
      </p:sp>
    </p:spTree>
    <p:extLst>
      <p:ext uri="{BB962C8B-B14F-4D97-AF65-F5344CB8AC3E}">
        <p14:creationId xmlns:p14="http://schemas.microsoft.com/office/powerpoint/2010/main" val="6938990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b="0" dirty="0"/>
              <a:t>Discuss</a:t>
            </a:r>
            <a:r>
              <a:rPr lang="en-US" b="0" baseline="0" dirty="0"/>
              <a:t> the extent of the considerations</a:t>
            </a:r>
            <a:endParaRPr lang="en-US" b="0" dirty="0"/>
          </a:p>
          <a:p>
            <a:pPr eaLnBrk="1" hangingPunct="1"/>
            <a:r>
              <a:rPr lang="en-US" b="1" dirty="0"/>
              <a:t>Est. Presentation Time</a:t>
            </a:r>
            <a:r>
              <a:rPr lang="en-US" b="1" baseline="0" dirty="0"/>
              <a:t> (minutes): </a:t>
            </a:r>
            <a:r>
              <a:rPr lang="en-US" b="0" baseline="0" dirty="0"/>
              <a:t>Depends on discussion</a:t>
            </a:r>
            <a:endParaRPr lang="en-US" b="0" dirty="0"/>
          </a:p>
          <a:p>
            <a:pPr eaLnBrk="1" hangingPunct="1"/>
            <a:r>
              <a:rPr lang="en-US" b="1" dirty="0"/>
              <a:t>Explanation of Cues/Builds: </a:t>
            </a:r>
            <a:r>
              <a:rPr lang="en-US" dirty="0"/>
              <a:t>Text box appears on click</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b="1" baseline="0" dirty="0"/>
              <a:t> </a:t>
            </a:r>
            <a:r>
              <a:rPr lang="en-US" b="0" i="0" dirty="0"/>
              <a:t>Each of these strategies that we are about to</a:t>
            </a:r>
            <a:r>
              <a:rPr lang="en-US" b="0" i="0" baseline="0" dirty="0"/>
              <a:t> discuss </a:t>
            </a:r>
            <a:r>
              <a:rPr lang="en-US" b="0" i="0" dirty="0"/>
              <a:t>should be used to the extent that they are possible, practical, and adequate to manage work zone exposure and reduce the risks of crashes resulting in fatalities or injuries to workers and road users</a:t>
            </a:r>
          </a:p>
          <a:p>
            <a:pPr eaLnBrk="1" hangingPunct="1"/>
            <a:r>
              <a:rPr lang="en-US" b="1" dirty="0"/>
              <a:t>Suggested Questions: </a:t>
            </a:r>
            <a:r>
              <a:rPr lang="en-US" b="0" dirty="0"/>
              <a:t>How would you determine</a:t>
            </a:r>
            <a:r>
              <a:rPr lang="en-US" b="0" baseline="0" dirty="0"/>
              <a:t> the extent?</a:t>
            </a:r>
            <a:endParaRPr lang="en-US" b="0" dirty="0"/>
          </a:p>
          <a:p>
            <a:pPr eaLnBrk="1" hangingPunct="1"/>
            <a:r>
              <a:rPr lang="en-US" b="1" dirty="0"/>
              <a:t>Additional Information: </a:t>
            </a:r>
            <a:r>
              <a:rPr lang="en-US" b="0" dirty="0"/>
              <a:t>Source:</a:t>
            </a:r>
            <a:r>
              <a:rPr lang="en-US" b="0" baseline="0" dirty="0"/>
              <a:t> Subpart K</a:t>
            </a:r>
            <a:endParaRPr lang="en-US" dirty="0"/>
          </a:p>
          <a:p>
            <a:pPr eaLnBrk="1" hangingPunct="1"/>
            <a:r>
              <a:rPr lang="en-US" b="1" dirty="0"/>
              <a:t>Possible Problems: </a:t>
            </a:r>
            <a:r>
              <a:rPr lang="en-US" dirty="0"/>
              <a:t>Try to generate discussion</a:t>
            </a:r>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28</a:t>
            </a:fld>
            <a:endParaRPr lang="en-US" dirty="0"/>
          </a:p>
        </p:txBody>
      </p:sp>
    </p:spTree>
    <p:extLst>
      <p:ext uri="{BB962C8B-B14F-4D97-AF65-F5344CB8AC3E}">
        <p14:creationId xmlns:p14="http://schemas.microsoft.com/office/powerpoint/2010/main" val="28900634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Other Traffic Control Measures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b="1" baseline="0" dirty="0"/>
              <a:t> </a:t>
            </a:r>
            <a:r>
              <a:rPr lang="en-US" sz="1000" kern="1200" baseline="0" dirty="0">
                <a:solidFill>
                  <a:schemeClr val="tx1"/>
                </a:solidFill>
                <a:ea typeface="+mn-ea"/>
                <a:cs typeface="+mn-cs"/>
              </a:rPr>
              <a:t>These measures include a wide range of other traffic control measures such as the ones we are about to discuss</a:t>
            </a:r>
            <a:r>
              <a:rPr lang="en-US" b="0" i="0" baseline="0" dirty="0"/>
              <a:t>. Let’s look at them.</a:t>
            </a:r>
            <a:endParaRPr lang="en-US" dirty="0"/>
          </a:p>
          <a:p>
            <a:pPr eaLnBrk="1" hangingPunct="1"/>
            <a:r>
              <a:rPr lang="en-US" b="1" dirty="0"/>
              <a:t>Additional Information: </a:t>
            </a:r>
            <a:r>
              <a:rPr lang="en-US" dirty="0"/>
              <a:t>None</a:t>
            </a:r>
            <a:endParaRPr lang="en-US" b="1" dirty="0"/>
          </a:p>
          <a:p>
            <a:pPr eaLnBrk="1" hangingPunct="1"/>
            <a:r>
              <a:rPr lang="en-US" b="1" dirty="0"/>
              <a:t>Possible Problems: </a:t>
            </a:r>
            <a:r>
              <a:rPr lang="en-US" b="0" dirty="0"/>
              <a:t>The</a:t>
            </a:r>
            <a:r>
              <a:rPr lang="en-US" b="0" baseline="0" dirty="0"/>
              <a:t> following slides can be summarized on a list. They are not meant for detailed explanation but rather a reminder of how these measures can impact safety.</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29</a:t>
            </a:fld>
            <a:endParaRPr lang="en-US" dirty="0"/>
          </a:p>
        </p:txBody>
      </p:sp>
    </p:spTree>
    <p:extLst>
      <p:ext uri="{BB962C8B-B14F-4D97-AF65-F5344CB8AC3E}">
        <p14:creationId xmlns:p14="http://schemas.microsoft.com/office/powerpoint/2010/main" val="11925902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b="0" dirty="0"/>
              <a:t>Discuss</a:t>
            </a:r>
            <a:r>
              <a:rPr lang="en-US" b="0" baseline="0" dirty="0"/>
              <a:t> the need for “other” safety management measures and strategies</a:t>
            </a:r>
            <a:endParaRPr lang="en-US" b="0"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r>
              <a:rPr lang="en-US" b="1" dirty="0"/>
              <a:t>Suggested Comments:</a:t>
            </a:r>
            <a:r>
              <a:rPr lang="en-US" b="1" baseline="0" dirty="0"/>
              <a:t> </a:t>
            </a:r>
            <a:r>
              <a:rPr lang="en-US" b="0" dirty="0"/>
              <a:t>As we</a:t>
            </a:r>
            <a:r>
              <a:rPr lang="en-US" b="0" baseline="0" dirty="0"/>
              <a:t> have discussed, PP is not always feasible or practical. There are several reasons for that, cost and duration, for example. </a:t>
            </a:r>
            <a:r>
              <a:rPr lang="en-US" b="0" kern="1200" baseline="0" dirty="0">
                <a:solidFill>
                  <a:schemeClr val="tx1"/>
                </a:solidFill>
                <a:ea typeface="+mn-ea"/>
                <a:cs typeface="+mn-cs"/>
              </a:rPr>
              <a:t>C</a:t>
            </a:r>
            <a:r>
              <a:rPr lang="en-US" kern="1200" baseline="0" dirty="0">
                <a:solidFill>
                  <a:schemeClr val="tx1"/>
                </a:solidFill>
                <a:ea typeface="+mn-ea"/>
                <a:cs typeface="+mn-cs"/>
              </a:rPr>
              <a:t>onsideration of</a:t>
            </a:r>
          </a:p>
          <a:p>
            <a:r>
              <a:rPr lang="en-US" kern="1200" baseline="0" dirty="0">
                <a:solidFill>
                  <a:schemeClr val="tx1"/>
                </a:solidFill>
                <a:ea typeface="+mn-ea"/>
                <a:cs typeface="+mn-cs"/>
              </a:rPr>
              <a:t>exposure control and other traffic control measures that would avoid or minimize worker exposure to motorized traffic may decrease the overall need for positive protection devices.</a:t>
            </a:r>
            <a:endParaRPr lang="en-US" b="0" dirty="0"/>
          </a:p>
          <a:p>
            <a:pPr eaLnBrk="1" hangingPunct="1"/>
            <a:r>
              <a:rPr lang="en-US" b="1" dirty="0"/>
              <a:t>Suggested Questions: </a:t>
            </a:r>
            <a:r>
              <a:rPr lang="en-US" dirty="0"/>
              <a:t>Why do we need to consider “other” safety management strategies?</a:t>
            </a:r>
          </a:p>
          <a:p>
            <a:pPr eaLnBrk="1" hangingPunct="1"/>
            <a:r>
              <a:rPr lang="en-US" b="1" dirty="0"/>
              <a:t>Additional Information: </a:t>
            </a:r>
            <a:r>
              <a:rPr lang="en-US" dirty="0"/>
              <a:t>None</a:t>
            </a:r>
            <a:endParaRPr lang="en-US" b="1" dirty="0"/>
          </a:p>
          <a:p>
            <a:pPr eaLnBrk="1" hangingPunct="1"/>
            <a:r>
              <a:rPr lang="en-US" b="1" dirty="0"/>
              <a:t>Possible Problems: </a:t>
            </a:r>
            <a:r>
              <a:rPr lang="en-US" b="0" dirty="0"/>
              <a:t>Down</a:t>
            </a:r>
            <a:r>
              <a:rPr lang="en-US" b="0" baseline="0" dirty="0"/>
              <a:t>play Subpart K. Emphasize safety!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3</a:t>
            </a:fld>
            <a:endParaRPr lang="en-US" dirty="0"/>
          </a:p>
        </p:txBody>
      </p:sp>
    </p:spTree>
    <p:extLst>
      <p:ext uri="{BB962C8B-B14F-4D97-AF65-F5344CB8AC3E}">
        <p14:creationId xmlns:p14="http://schemas.microsoft.com/office/powerpoint/2010/main" val="12235115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dirty="0"/>
              <a:t>1. Effective, Credible Signing</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Better signage generates more respect from drivers, it also eliminates uncertainty, which leads to fewer erratic maneuvers.</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30</a:t>
            </a:fld>
            <a:endParaRPr lang="en-US" dirty="0"/>
          </a:p>
        </p:txBody>
      </p:sp>
    </p:spTree>
    <p:extLst>
      <p:ext uri="{BB962C8B-B14F-4D97-AF65-F5344CB8AC3E}">
        <p14:creationId xmlns:p14="http://schemas.microsoft.com/office/powerpoint/2010/main" val="30535709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dirty="0"/>
              <a:t>2. Changeable Portable Message Signs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PCMS can provide supplemental information to users. Consider them. Do remember that these devices are hazards themselves and require installation and removal, so workers are exposed. Ask: Is the message worth displaying? They can also help divert traffic away from the work zone.</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Phot</a:t>
            </a:r>
            <a:r>
              <a:rPr lang="en-US" baseline="0" dirty="0"/>
              <a:t>o is from CA, 405 closure.</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31</a:t>
            </a:fld>
            <a:endParaRPr lang="en-US" dirty="0"/>
          </a:p>
        </p:txBody>
      </p:sp>
    </p:spTree>
    <p:extLst>
      <p:ext uri="{BB962C8B-B14F-4D97-AF65-F5344CB8AC3E}">
        <p14:creationId xmlns:p14="http://schemas.microsoft.com/office/powerpoint/2010/main" val="8371496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dirty="0"/>
              <a:t>3. Arrow Boards</a:t>
            </a:r>
          </a:p>
          <a:p>
            <a:pPr eaLnBrk="1" hangingPunct="1"/>
            <a:r>
              <a:rPr lang="en-US" b="1" dirty="0"/>
              <a:t>Est. Presentation Time: </a:t>
            </a:r>
            <a:r>
              <a:rPr lang="en-US" dirty="0"/>
              <a:t>Less than 1 minute(s)</a:t>
            </a:r>
          </a:p>
          <a:p>
            <a:pPr eaLnBrk="1" hangingPunct="1"/>
            <a:r>
              <a:rPr lang="en-US" b="1" dirty="0"/>
              <a:t>Explanation of Cues/Builds: </a:t>
            </a:r>
            <a:r>
              <a:rPr lang="en-US" b="0" dirty="0"/>
              <a:t>Text</a:t>
            </a:r>
            <a:r>
              <a:rPr lang="en-US" b="0" baseline="0" dirty="0"/>
              <a:t> box appears on click</a:t>
            </a:r>
            <a:endParaRPr lang="en-US" b="0" dirty="0"/>
          </a:p>
          <a:p>
            <a:pPr eaLnBrk="1" hangingPunct="1"/>
            <a:r>
              <a:rPr lang="en-US" b="1" dirty="0"/>
              <a:t>Suggested Comments:</a:t>
            </a:r>
            <a:r>
              <a:rPr lang="en-US" b="1" baseline="0" dirty="0"/>
              <a:t> </a:t>
            </a:r>
            <a:r>
              <a:rPr lang="en-US" b="0" baseline="0" dirty="0"/>
              <a:t>ABs provide a visual queue that the lane is about to end. If they are not required, consider AB for all high-speed closures and shoulder work.</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The 2009 MUTCD requires</a:t>
            </a:r>
            <a:r>
              <a:rPr lang="en-US" baseline="0" dirty="0"/>
              <a:t> ABs</a:t>
            </a:r>
            <a:r>
              <a:rPr lang="en-US" dirty="0"/>
              <a:t> for ALL freeway lane closures. They used to be optional. “Arrow Panels” were renamed “Arrow Boards” in the 2009 MUTCD</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32</a:t>
            </a:fld>
            <a:endParaRPr lang="en-US" dirty="0"/>
          </a:p>
        </p:txBody>
      </p:sp>
    </p:spTree>
    <p:extLst>
      <p:ext uri="{BB962C8B-B14F-4D97-AF65-F5344CB8AC3E}">
        <p14:creationId xmlns:p14="http://schemas.microsoft.com/office/powerpoint/2010/main" val="7394853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dirty="0"/>
              <a:t>4. Warning Flags and Lights on Signs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Self explanatory</a:t>
            </a:r>
            <a:endParaRPr lang="en-US" b="0" dirty="0"/>
          </a:p>
          <a:p>
            <a:pPr eaLnBrk="1" hangingPunct="1"/>
            <a:r>
              <a:rPr lang="en-US" b="1" dirty="0"/>
              <a:t>Suggested Questions: </a:t>
            </a:r>
            <a:r>
              <a:rPr lang="en-US" dirty="0"/>
              <a:t>How do flags</a:t>
            </a:r>
            <a:r>
              <a:rPr lang="en-US" baseline="0" dirty="0"/>
              <a:t> and lights draw attention to sign?</a:t>
            </a:r>
            <a:endParaRPr lang="en-US" dirty="0"/>
          </a:p>
          <a:p>
            <a:pPr eaLnBrk="1" hangingPunct="1"/>
            <a:r>
              <a:rPr lang="en-US" b="1" dirty="0"/>
              <a:t>Additional Information: </a:t>
            </a:r>
            <a:r>
              <a:rPr lang="en-US" b="0" dirty="0"/>
              <a:t>These</a:t>
            </a:r>
            <a:r>
              <a:rPr lang="en-US" b="0" baseline="0" dirty="0"/>
              <a:t> may be required in certain states (i.e., Florida)</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33</a:t>
            </a:fld>
            <a:endParaRPr lang="en-US" dirty="0"/>
          </a:p>
        </p:txBody>
      </p:sp>
    </p:spTree>
    <p:extLst>
      <p:ext uri="{BB962C8B-B14F-4D97-AF65-F5344CB8AC3E}">
        <p14:creationId xmlns:p14="http://schemas.microsoft.com/office/powerpoint/2010/main" val="38846820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dirty="0"/>
              <a:t>5. Longitudinal and</a:t>
            </a:r>
            <a:r>
              <a:rPr lang="en-US" baseline="0" dirty="0"/>
              <a:t> </a:t>
            </a:r>
            <a:r>
              <a:rPr lang="en-US" dirty="0"/>
              <a:t>Lateral Buffer Spaces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r>
              <a:rPr lang="en-US" b="1" dirty="0"/>
              <a:t>Suggested Comments:</a:t>
            </a:r>
            <a:r>
              <a:rPr lang="en-US" b="1" baseline="0" dirty="0"/>
              <a:t> </a:t>
            </a:r>
            <a:r>
              <a:rPr lang="en-US" sz="1200" b="0" i="0" u="none" strike="noStrike" kern="1200" baseline="0" dirty="0">
                <a:solidFill>
                  <a:schemeClr val="tx1"/>
                </a:solidFill>
                <a:latin typeface="Arial" panose="020B0604020202020204" pitchFamily="34" charset="0"/>
                <a:ea typeface="+mn-ea"/>
                <a:cs typeface="+mn-cs"/>
              </a:rPr>
              <a:t>The buffer space is a lateral and/or longitudinal area that separates road user flow from the work space or an unsafe area, and might provide some recovery space for an errant vehicle. </a:t>
            </a:r>
            <a:r>
              <a:rPr lang="en-US" b="0" baseline="0" dirty="0"/>
              <a:t>Buffer spaces separate workers from traffic. </a:t>
            </a:r>
            <a:r>
              <a:rPr lang="en-US" sz="1200" b="0" i="1" u="none" strike="noStrike" kern="1200" baseline="0" dirty="0">
                <a:solidFill>
                  <a:schemeClr val="tx1"/>
                </a:solidFill>
                <a:latin typeface="Arial" panose="020B0604020202020204" pitchFamily="34" charset="0"/>
                <a:ea typeface="+mn-ea"/>
                <a:cs typeface="+mn-cs"/>
              </a:rPr>
              <a:t>Neither work activity nor storage of equipment, vehicles, or material should occur within a buffer space. </a:t>
            </a:r>
            <a:r>
              <a:rPr lang="en-US" b="0" baseline="0" dirty="0"/>
              <a:t>Yet they are optional in the MUTCD. You should strongly consider providing buffer spaces if you can. They protect both workers and motorists. Just because something is options doesn’t mean you don’t do it!</a:t>
            </a:r>
            <a:endParaRPr lang="en-US" b="0" dirty="0"/>
          </a:p>
          <a:p>
            <a:pPr eaLnBrk="1" hangingPunct="1"/>
            <a:r>
              <a:rPr lang="en-US" b="1" dirty="0"/>
              <a:t>Suggested Questions: </a:t>
            </a:r>
            <a:r>
              <a:rPr lang="en-US" dirty="0"/>
              <a:t>None</a:t>
            </a:r>
          </a:p>
          <a:p>
            <a:pPr eaLnBrk="1" hangingPunct="1"/>
            <a:r>
              <a:rPr lang="en-US" b="1" dirty="0"/>
              <a:t>Additional Information: </a:t>
            </a:r>
            <a:r>
              <a:rPr lang="en-US" b="0" dirty="0"/>
              <a:t>According</a:t>
            </a:r>
            <a:r>
              <a:rPr lang="en-US" b="0" baseline="0" dirty="0"/>
              <a:t> to the MUTCD </a:t>
            </a:r>
            <a:r>
              <a:rPr lang="en-US" sz="1200" b="0" i="0" u="none" strike="noStrike" kern="1200" baseline="0" dirty="0">
                <a:solidFill>
                  <a:schemeClr val="tx1"/>
                </a:solidFill>
                <a:latin typeface="Arial" panose="020B0604020202020204" pitchFamily="34" charset="0"/>
                <a:ea typeface="+mn-ea"/>
                <a:cs typeface="+mn-cs"/>
              </a:rPr>
              <a:t>Section 6C.06 Activity Area</a:t>
            </a:r>
            <a:r>
              <a:rPr lang="en-US" b="0" baseline="0" dirty="0"/>
              <a:t>, buffer spaces “may” be used. They are highly recommended though, particularly if there is room available.</a:t>
            </a:r>
            <a:endParaRPr lang="en-US" b="0"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34</a:t>
            </a:fld>
            <a:endParaRPr lang="en-US" dirty="0"/>
          </a:p>
        </p:txBody>
      </p:sp>
    </p:spTree>
    <p:extLst>
      <p:ext uri="{BB962C8B-B14F-4D97-AF65-F5344CB8AC3E}">
        <p14:creationId xmlns:p14="http://schemas.microsoft.com/office/powerpoint/2010/main" val="36977542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a:t>
            </a:r>
            <a:r>
              <a:rPr lang="en-US" baseline="0" dirty="0"/>
              <a:t> how buffer spaces reduce exposure</a:t>
            </a:r>
            <a:endParaRPr lang="en-US"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Remember that buffer spaces “buffer” or separate workers from traffic. They provide an empty space for errant vehicles to recover. </a:t>
            </a:r>
            <a:endParaRPr lang="en-US" b="0" dirty="0"/>
          </a:p>
          <a:p>
            <a:pPr eaLnBrk="1" hangingPunct="1"/>
            <a:r>
              <a:rPr lang="en-US" b="1" dirty="0"/>
              <a:t>Suggested Questions: </a:t>
            </a:r>
            <a:r>
              <a:rPr lang="en-US" b="0" dirty="0"/>
              <a:t>How</a:t>
            </a:r>
            <a:r>
              <a:rPr lang="en-US" b="0" baseline="0" dirty="0"/>
              <a:t> long is the longitudinal buffer space? It is a function of stopping distance. The MUTCD has a table (two slides later). If errant vehicles can recover, does that reduce worker exposure? What is a “forgiving design”?</a:t>
            </a:r>
            <a:endParaRPr lang="en-US" dirty="0"/>
          </a:p>
          <a:p>
            <a:pPr eaLnBrk="1" hangingPunct="1"/>
            <a:r>
              <a:rPr lang="en-US" b="1" dirty="0"/>
              <a:t>Additional Information: </a:t>
            </a:r>
            <a:r>
              <a:rPr lang="en-US" dirty="0"/>
              <a:t>Source: MUTCD</a:t>
            </a:r>
            <a:endParaRPr lang="en-US" b="1" dirty="0"/>
          </a:p>
          <a:p>
            <a:pPr eaLnBrk="1" hangingPunct="1"/>
            <a:r>
              <a:rPr lang="en-US" b="1" dirty="0"/>
              <a:t>Possible Problems: </a:t>
            </a:r>
            <a:r>
              <a:rPr lang="en-US" dirty="0"/>
              <a:t>This slide emphasizes the longitudinal buffer space. There is also a lateral buffer space.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35</a:t>
            </a:fld>
            <a:endParaRPr lang="en-US" dirty="0"/>
          </a:p>
        </p:txBody>
      </p:sp>
    </p:spTree>
    <p:extLst>
      <p:ext uri="{BB962C8B-B14F-4D97-AF65-F5344CB8AC3E}">
        <p14:creationId xmlns:p14="http://schemas.microsoft.com/office/powerpoint/2010/main" val="29744106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xfrm>
            <a:off x="3884613" y="8685213"/>
            <a:ext cx="2971800" cy="457200"/>
          </a:xfrm>
          <a:prstGeom prst="rect">
            <a:avLst/>
          </a:prstGeom>
        </p:spPr>
        <p:txBody>
          <a:bodyPr/>
          <a:lstStyle/>
          <a:p>
            <a:pPr>
              <a:defRPr/>
            </a:pPr>
            <a:fld id="{191E2464-F0FC-4154-B589-1FA7F17C1469}" type="slidenum">
              <a:rPr lang="en-US"/>
              <a:pPr>
                <a:defRPr/>
              </a:pPr>
              <a:t>36</a:t>
            </a:fld>
            <a:endParaRPr lang="en-US" dirty="0"/>
          </a:p>
        </p:txBody>
      </p:sp>
      <p:sp>
        <p:nvSpPr>
          <p:cNvPr id="2754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54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b="1" dirty="0"/>
              <a:t>Key Message: </a:t>
            </a:r>
            <a:r>
              <a:rPr lang="en-US" dirty="0"/>
              <a:t>Expand on the longitudinal buffer space</a:t>
            </a:r>
          </a:p>
          <a:p>
            <a:pPr eaLnBrk="1" hangingPunct="1"/>
            <a:r>
              <a:rPr lang="en-US" b="1" dirty="0"/>
              <a:t>Est. Presentation Time: </a:t>
            </a:r>
            <a:r>
              <a:rPr lang="en-US" dirty="0"/>
              <a:t>1-2 minute(s)</a:t>
            </a:r>
            <a:endParaRPr lang="en-US" b="1" dirty="0"/>
          </a:p>
          <a:p>
            <a:pPr eaLnBrk="1" hangingPunct="1"/>
            <a:r>
              <a:rPr lang="en-US" b="1" dirty="0"/>
              <a:t>Explanation of Cues/Builds: </a:t>
            </a:r>
            <a:r>
              <a:rPr lang="en-US" dirty="0"/>
              <a:t>Text box appears upon click</a:t>
            </a:r>
          </a:p>
          <a:p>
            <a:pPr eaLnBrk="1" hangingPunct="1"/>
            <a:r>
              <a:rPr lang="en-US" b="1" dirty="0"/>
              <a:t>Suggested Comments: </a:t>
            </a:r>
            <a:r>
              <a:rPr lang="en-US" b="0" dirty="0"/>
              <a:t>This is the</a:t>
            </a:r>
            <a:r>
              <a:rPr lang="en-US" b="0" baseline="0" dirty="0"/>
              <a:t> MUTCD language regarding buffer space. </a:t>
            </a:r>
            <a:r>
              <a:rPr lang="en-US" dirty="0"/>
              <a:t>Remember, buffer spaces should be used unless you have a documented reason not to do so.</a:t>
            </a:r>
          </a:p>
          <a:p>
            <a:pPr eaLnBrk="1" hangingPunct="1"/>
            <a:r>
              <a:rPr lang="en-US" b="1" dirty="0"/>
              <a:t>Suggested Questions: </a:t>
            </a:r>
            <a:r>
              <a:rPr lang="en-US" dirty="0"/>
              <a:t>What about a truck-mounted attenuator? Can it be in the buffer space? No, it should be in the work area.</a:t>
            </a:r>
          </a:p>
          <a:p>
            <a:pPr eaLnBrk="1" hangingPunct="1"/>
            <a:r>
              <a:rPr lang="en-US" b="1" dirty="0"/>
              <a:t>Additional Information: </a:t>
            </a:r>
            <a:r>
              <a:rPr lang="en-US" dirty="0"/>
              <a:t>None</a:t>
            </a:r>
          </a:p>
          <a:p>
            <a:pPr eaLnBrk="1" hangingPunct="1"/>
            <a:r>
              <a:rPr lang="en-US" b="1" dirty="0"/>
              <a:t>Possible Problems: </a:t>
            </a:r>
            <a:r>
              <a:rPr lang="en-US" dirty="0"/>
              <a:t>None</a:t>
            </a:r>
          </a:p>
          <a:p>
            <a:pPr eaLnBrk="1" hangingPunct="1"/>
            <a:endParaRPr lang="en-US" dirty="0"/>
          </a:p>
        </p:txBody>
      </p:sp>
    </p:spTree>
    <p:extLst>
      <p:ext uri="{BB962C8B-B14F-4D97-AF65-F5344CB8AC3E}">
        <p14:creationId xmlns:p14="http://schemas.microsoft.com/office/powerpoint/2010/main" val="38653462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xfrm>
            <a:off x="3884613" y="8685213"/>
            <a:ext cx="2971800" cy="457200"/>
          </a:xfrm>
          <a:prstGeom prst="rect">
            <a:avLst/>
          </a:prstGeom>
        </p:spPr>
        <p:txBody>
          <a:bodyPr/>
          <a:lstStyle/>
          <a:p>
            <a:pPr>
              <a:defRPr/>
            </a:pPr>
            <a:fld id="{4FBAEEF7-C4B6-457F-9B5F-B39C9D705D74}" type="slidenum">
              <a:rPr lang="en-US"/>
              <a:pPr>
                <a:defRPr/>
              </a:pPr>
              <a:t>37</a:t>
            </a:fld>
            <a:endParaRPr lang="en-US" dirty="0"/>
          </a:p>
        </p:txBody>
      </p:sp>
      <p:sp>
        <p:nvSpPr>
          <p:cNvPr id="2785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85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b="1" dirty="0"/>
              <a:t>Key Message: </a:t>
            </a:r>
            <a:r>
              <a:rPr lang="en-US" dirty="0"/>
              <a:t>Quantify the length of the longitudinal buffer space</a:t>
            </a:r>
          </a:p>
          <a:p>
            <a:pPr eaLnBrk="1" hangingPunct="1"/>
            <a:r>
              <a:rPr lang="en-US" b="1" dirty="0"/>
              <a:t>Est. Presentation Time: </a:t>
            </a:r>
            <a:r>
              <a:rPr lang="en-US" b="0" dirty="0"/>
              <a:t>2</a:t>
            </a:r>
            <a:r>
              <a:rPr lang="en-US" dirty="0"/>
              <a:t>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These are minimum distances. If warranted, longer distances may be used.</a:t>
            </a:r>
          </a:p>
          <a:p>
            <a:pPr eaLnBrk="1" hangingPunct="1"/>
            <a:r>
              <a:rPr lang="en-US" b="1" dirty="0"/>
              <a:t>Suggested Questions: </a:t>
            </a:r>
            <a:r>
              <a:rPr lang="en-US" dirty="0"/>
              <a:t>Which speed do we use to go into this table? The posted speed? You may use the posted speed as a minimum, but traffic usually travels faster. We will discuss other speeds that may be used later. How long is a buffer for 40 miles per hour? 305 feet or about the length of a football field!</a:t>
            </a:r>
          </a:p>
          <a:p>
            <a:pPr eaLnBrk="1" hangingPunct="1"/>
            <a:r>
              <a:rPr lang="en-US" b="1" dirty="0"/>
              <a:t>Additional Information: </a:t>
            </a:r>
            <a:r>
              <a:rPr lang="en-US" dirty="0"/>
              <a:t>Source: 2009 MUTCD, Table 6C-2. Stopping Sight Distance as a Function of Speed.</a:t>
            </a:r>
          </a:p>
          <a:p>
            <a:pPr eaLnBrk="1" hangingPunct="1"/>
            <a:r>
              <a:rPr lang="en-US" b="1" dirty="0"/>
              <a:t>Possible Problems: </a:t>
            </a:r>
            <a:r>
              <a:rPr lang="en-US" dirty="0"/>
              <a:t>Avoid spending too much time on this,</a:t>
            </a:r>
            <a:r>
              <a:rPr lang="en-US" baseline="0" dirty="0"/>
              <a:t> unless there are questions. Participants should be familiar with this.</a:t>
            </a:r>
            <a:endParaRPr lang="en-US" dirty="0"/>
          </a:p>
          <a:p>
            <a:pPr eaLnBrk="1" hangingPunct="1"/>
            <a:endParaRPr lang="en-US" dirty="0"/>
          </a:p>
          <a:p>
            <a:pPr eaLnBrk="1" hangingPunct="1"/>
            <a:endParaRPr lang="en-US" dirty="0"/>
          </a:p>
          <a:p>
            <a:pPr eaLnBrk="1" hangingPunct="1"/>
            <a:endParaRPr lang="en-US" dirty="0"/>
          </a:p>
          <a:p>
            <a:pPr eaLnBrk="1" hangingPunct="1"/>
            <a:endParaRPr lang="en-US" dirty="0"/>
          </a:p>
        </p:txBody>
      </p:sp>
    </p:spTree>
    <p:extLst>
      <p:ext uri="{BB962C8B-B14F-4D97-AF65-F5344CB8AC3E}">
        <p14:creationId xmlns:p14="http://schemas.microsoft.com/office/powerpoint/2010/main" val="11613009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xfrm>
            <a:off x="3884613" y="8685213"/>
            <a:ext cx="2971800" cy="457200"/>
          </a:xfrm>
          <a:prstGeom prst="rect">
            <a:avLst/>
          </a:prstGeom>
        </p:spPr>
        <p:txBody>
          <a:bodyPr/>
          <a:lstStyle/>
          <a:p>
            <a:pPr>
              <a:defRPr/>
            </a:pPr>
            <a:fld id="{4754EED3-60EC-4793-AC4E-1417EB2FCE79}" type="slidenum">
              <a:rPr lang="en-US"/>
              <a:pPr>
                <a:defRPr/>
              </a:pPr>
              <a:t>38</a:t>
            </a:fld>
            <a:endParaRPr lang="en-US" dirty="0"/>
          </a:p>
        </p:txBody>
      </p:sp>
      <p:sp>
        <p:nvSpPr>
          <p:cNvPr id="2805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05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b="1" dirty="0"/>
              <a:t>Key Message: </a:t>
            </a:r>
            <a:r>
              <a:rPr lang="en-US" dirty="0"/>
              <a:t>Explain the lateral buffer space</a:t>
            </a:r>
          </a:p>
          <a:p>
            <a:pPr eaLnBrk="1" hangingPunct="1"/>
            <a:r>
              <a:rPr lang="en-US" b="1" dirty="0"/>
              <a:t>Est. Presentation Time:  </a:t>
            </a:r>
            <a:r>
              <a:rPr lang="en-US" dirty="0"/>
              <a:t>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The buffer space is a lateral and/or longitudinal area that separates road user flow from the work space or an unsafe area, and might provide some recovery space for an errant vehicle. Buffer spaces are highly recommended. There are no tables for lateral buffer spaces.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Lateral means to the side</a:t>
            </a:r>
          </a:p>
          <a:p>
            <a:pPr eaLnBrk="1" hangingPunct="1"/>
            <a:r>
              <a:rPr lang="en-US" b="1" dirty="0"/>
              <a:t>Possible Problems: </a:t>
            </a:r>
            <a:r>
              <a:rPr lang="en-US" dirty="0"/>
              <a:t>None</a:t>
            </a:r>
          </a:p>
          <a:p>
            <a:pPr eaLnBrk="1" hangingPunct="1"/>
            <a:endParaRPr lang="en-US" dirty="0"/>
          </a:p>
        </p:txBody>
      </p:sp>
    </p:spTree>
    <p:extLst>
      <p:ext uri="{BB962C8B-B14F-4D97-AF65-F5344CB8AC3E}">
        <p14:creationId xmlns:p14="http://schemas.microsoft.com/office/powerpoint/2010/main" val="734545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Illustrate the lateral buffer space with a photo</a:t>
            </a:r>
            <a:endParaRPr lang="en-US" b="0"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This photo shows the space between the work space and the traffic space. This is the lateral buffer space.</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39</a:t>
            </a:fld>
            <a:endParaRPr lang="en-US" dirty="0"/>
          </a:p>
        </p:txBody>
      </p:sp>
    </p:spTree>
    <p:extLst>
      <p:ext uri="{BB962C8B-B14F-4D97-AF65-F5344CB8AC3E}">
        <p14:creationId xmlns:p14="http://schemas.microsoft.com/office/powerpoint/2010/main" val="233444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i="1" kern="1200" baseline="0" dirty="0">
                <a:solidFill>
                  <a:schemeClr val="tx1"/>
                </a:solidFill>
                <a:ea typeface="+mn-ea"/>
                <a:cs typeface="+mn-cs"/>
              </a:rPr>
              <a:t>Exposure Control Measures</a:t>
            </a:r>
            <a:endParaRPr lang="en-US" dirty="0"/>
          </a:p>
          <a:p>
            <a:pPr eaLnBrk="1" hangingPunct="1"/>
            <a:r>
              <a:rPr lang="en-US" b="1" dirty="0"/>
              <a:t>Est. Presentation Time</a:t>
            </a:r>
            <a:r>
              <a:rPr lang="en-US" b="1" baseline="0" dirty="0"/>
              <a:t> (minutes): </a:t>
            </a:r>
            <a:r>
              <a:rPr lang="en-US" b="0" baseline="0" dirty="0"/>
              <a:t>Less than 1 minute</a:t>
            </a:r>
            <a:endParaRPr lang="en-US" b="0" dirty="0"/>
          </a:p>
          <a:p>
            <a:pPr eaLnBrk="1" hangingPunct="1"/>
            <a:r>
              <a:rPr lang="en-US" b="1" dirty="0"/>
              <a:t>Explanation of Cues/Builds: </a:t>
            </a:r>
            <a:r>
              <a:rPr lang="en-US" dirty="0"/>
              <a:t>None</a:t>
            </a:r>
          </a:p>
          <a:p>
            <a:r>
              <a:rPr lang="en-US" b="1" dirty="0"/>
              <a:t>Suggested Comments:</a:t>
            </a:r>
            <a:r>
              <a:rPr lang="en-US" i="1" kern="1200" baseline="0" dirty="0">
                <a:solidFill>
                  <a:schemeClr val="tx1"/>
                </a:solidFill>
                <a:ea typeface="+mn-ea"/>
                <a:cs typeface="+mn-cs"/>
              </a:rPr>
              <a:t>. </a:t>
            </a:r>
            <a:r>
              <a:rPr lang="en-US" kern="1200" baseline="0" dirty="0">
                <a:solidFill>
                  <a:schemeClr val="tx1"/>
                </a:solidFill>
                <a:ea typeface="+mn-ea"/>
                <a:cs typeface="+mn-cs"/>
              </a:rPr>
              <a:t>Exposure Control Measures should be considered where appropriate to avoid or minimize worker exposure to motorized traffic and exposure of road users to work activities, while also providing adequate consideration to the potential impacts on mobility.</a:t>
            </a:r>
            <a:endParaRPr lang="en-US" dirty="0"/>
          </a:p>
          <a:p>
            <a:pPr eaLnBrk="1" hangingPunct="1"/>
            <a:r>
              <a:rPr lang="en-US" b="1" dirty="0"/>
              <a:t>Suggested Questions:  </a:t>
            </a:r>
            <a:r>
              <a:rPr lang="en-US" b="0" dirty="0"/>
              <a:t>How can we eliminate</a:t>
            </a:r>
            <a:r>
              <a:rPr lang="en-US" b="0" baseline="0" dirty="0"/>
              <a:t> or reduce traffic through the work zone?</a:t>
            </a:r>
            <a:endParaRPr lang="en-US" b="0" dirty="0"/>
          </a:p>
          <a:p>
            <a:pPr eaLnBrk="1" hangingPunct="1"/>
            <a:r>
              <a:rPr lang="en-US" b="1" dirty="0"/>
              <a:t>Additional Information: </a:t>
            </a:r>
            <a:r>
              <a:rPr lang="en-US" dirty="0"/>
              <a:t>Source: </a:t>
            </a:r>
            <a:r>
              <a:rPr lang="en-US" sz="1200" kern="1200" dirty="0">
                <a:solidFill>
                  <a:schemeClr val="tx1"/>
                </a:solidFill>
                <a:effectLst/>
                <a:latin typeface="Arial" panose="020B0604020202020204" pitchFamily="34" charset="0"/>
                <a:ea typeface="+mn-ea"/>
                <a:cs typeface="+mn-cs"/>
              </a:rPr>
              <a:t>23 CFR 630, Subpart K-Temporary Traffic Control Devices</a:t>
            </a:r>
            <a:r>
              <a:rPr lang="en-US" dirty="0"/>
              <a:t>. Photo is from Los Angeles.</a:t>
            </a:r>
          </a:p>
          <a:p>
            <a:pPr eaLnBrk="1" hangingPunct="1"/>
            <a:r>
              <a:rPr lang="en-US" b="1" dirty="0"/>
              <a:t>Possible Problems: </a:t>
            </a:r>
            <a:r>
              <a:rPr lang="en-US" dirty="0"/>
              <a:t>None</a:t>
            </a:r>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4</a:t>
            </a:fld>
            <a:endParaRPr lang="en-US" dirty="0"/>
          </a:p>
        </p:txBody>
      </p:sp>
    </p:spTree>
    <p:extLst>
      <p:ext uri="{BB962C8B-B14F-4D97-AF65-F5344CB8AC3E}">
        <p14:creationId xmlns:p14="http://schemas.microsoft.com/office/powerpoint/2010/main" val="21309660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6. Trained Flaggers and Spotters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Trained workers are safer workers! Flaggers are no exception. They have a dramatic impact on safety and motorists respect. Make sure that your flaggers are trained!</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40</a:t>
            </a:fld>
            <a:endParaRPr lang="en-US" dirty="0"/>
          </a:p>
        </p:txBody>
      </p:sp>
    </p:spTree>
    <p:extLst>
      <p:ext uri="{BB962C8B-B14F-4D97-AF65-F5344CB8AC3E}">
        <p14:creationId xmlns:p14="http://schemas.microsoft.com/office/powerpoint/2010/main" val="14386649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7. Enhanced Flagger Station Setups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Using larger paddles, ANSI Class 2 apparel, and even a cone next to the flagger can improve his/her visibility.</a:t>
            </a:r>
            <a:endParaRPr lang="en-US" b="0" dirty="0"/>
          </a:p>
          <a:p>
            <a:pPr eaLnBrk="1" hangingPunct="1"/>
            <a:r>
              <a:rPr lang="en-US" b="1" dirty="0"/>
              <a:t>Suggested Questions: </a:t>
            </a:r>
            <a:r>
              <a:rPr lang="en-US" b="0" dirty="0"/>
              <a:t>How</a:t>
            </a:r>
            <a:r>
              <a:rPr lang="en-US" b="0" baseline="0" dirty="0"/>
              <a:t> can we make the flagger more visible?</a:t>
            </a:r>
            <a:endParaRPr lang="en-US" dirty="0"/>
          </a:p>
          <a:p>
            <a:pPr eaLnBrk="1" hangingPunct="1"/>
            <a:r>
              <a:rPr lang="en-US" b="1" dirty="0"/>
              <a:t>Additional Information: </a:t>
            </a:r>
            <a:r>
              <a:rPr lang="en-US" dirty="0"/>
              <a:t>MUTCD requires 18” min. paddles. </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41</a:t>
            </a:fld>
            <a:endParaRPr lang="en-US" dirty="0"/>
          </a:p>
        </p:txBody>
      </p:sp>
    </p:spTree>
    <p:extLst>
      <p:ext uri="{BB962C8B-B14F-4D97-AF65-F5344CB8AC3E}">
        <p14:creationId xmlns:p14="http://schemas.microsoft.com/office/powerpoint/2010/main" val="15091086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dirty="0"/>
              <a:t>Safety Circles (Proprietary)</a:t>
            </a:r>
          </a:p>
          <a:p>
            <a:pPr eaLnBrk="1" hangingPunct="1"/>
            <a:r>
              <a:rPr lang="en-US" b="1" dirty="0"/>
              <a:t>Est. Presentation Time: </a:t>
            </a:r>
            <a:r>
              <a:rPr lang="en-US" dirty="0"/>
              <a:t>Less than 1 minute(s)</a:t>
            </a:r>
          </a:p>
          <a:p>
            <a:pPr eaLnBrk="1" hangingPunct="1"/>
            <a:r>
              <a:rPr lang="en-US" b="1" dirty="0"/>
              <a:t>Explanation of Cues/Builds: </a:t>
            </a:r>
            <a:r>
              <a:rPr lang="en-US" b="0" dirty="0"/>
              <a:t>Text box appears on click</a:t>
            </a:r>
          </a:p>
          <a:p>
            <a:pPr eaLnBrk="1" hangingPunct="1"/>
            <a:r>
              <a:rPr lang="en-US" b="1" dirty="0"/>
              <a:t>Suggested Comments:</a:t>
            </a:r>
            <a:r>
              <a:rPr lang="en-US" b="1" baseline="0" dirty="0"/>
              <a:t> </a:t>
            </a:r>
            <a:r>
              <a:rPr lang="en-US" b="0" baseline="0" dirty="0"/>
              <a:t>Here is an example of a device that can help improve the flagger’s visibility. </a:t>
            </a:r>
            <a:r>
              <a:rPr lang="en-US" dirty="0"/>
              <a:t>The </a:t>
            </a:r>
            <a:r>
              <a:rPr lang="en-US" i="1" dirty="0"/>
              <a:t>Safety Circle</a:t>
            </a:r>
            <a:r>
              <a:rPr lang="en-US" dirty="0"/>
              <a:t> is a high-visibility yellow rubberized mat that increases the visibility of flaggers and reduces fatigue and injuries from standing for extended periods on hot, hard road surfaces.</a:t>
            </a:r>
            <a:endParaRPr lang="en-US" b="0" dirty="0"/>
          </a:p>
          <a:p>
            <a:pPr eaLnBrk="1" hangingPunct="1"/>
            <a:r>
              <a:rPr lang="en-US" b="1" dirty="0"/>
              <a:t>Suggested Questions: </a:t>
            </a:r>
            <a:r>
              <a:rPr lang="en-US" b="0" dirty="0"/>
              <a:t>What’s wrong with this picture? Flagger in the middle of the road!</a:t>
            </a:r>
            <a:endParaRPr lang="en-US" dirty="0"/>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42</a:t>
            </a:fld>
            <a:endParaRPr lang="en-US" dirty="0"/>
          </a:p>
        </p:txBody>
      </p:sp>
    </p:spTree>
    <p:extLst>
      <p:ext uri="{BB962C8B-B14F-4D97-AF65-F5344CB8AC3E}">
        <p14:creationId xmlns:p14="http://schemas.microsoft.com/office/powerpoint/2010/main" val="12436328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8. Intrusion Alarms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r>
              <a:rPr lang="en-US" b="1" dirty="0"/>
              <a:t>Suggested Comments:</a:t>
            </a:r>
            <a:r>
              <a:rPr lang="en-US" b="1" baseline="0" dirty="0"/>
              <a:t> </a:t>
            </a:r>
            <a:r>
              <a:rPr lang="en-US" b="0" baseline="0" dirty="0"/>
              <a:t>Intrusion alarms </a:t>
            </a:r>
            <a:r>
              <a:rPr lang="en-US" sz="1000" kern="1200" baseline="0" dirty="0">
                <a:solidFill>
                  <a:schemeClr val="tx1"/>
                </a:solidFill>
                <a:ea typeface="+mn-ea"/>
                <a:cs typeface="+mn-cs"/>
              </a:rPr>
              <a:t>are designed to protect workers from injury caused by errant vehicles that breach the work zone. Intrusion alarms detect vehicles entering the buffer zone between work crews in the work zone and vehicles driving past the work zone, and sound an alarm to warn workers in the proximate area. The warning allows workers to react to avoid the intruding vehicle. Various technologies are used to detect an intruding vehicle, including infrared, microwave, laser, pneumatic, and direct impact. These alarms also serve to alert drivers that they are breaching the work zone. The driver can respond by braking or steering out of the work zone, or both actions. A key benefit of all intrusion alarms is their rapid deployment compared to most other work zone protection systems.</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43</a:t>
            </a:fld>
            <a:endParaRPr lang="en-US" dirty="0"/>
          </a:p>
        </p:txBody>
      </p:sp>
    </p:spTree>
    <p:extLst>
      <p:ext uri="{BB962C8B-B14F-4D97-AF65-F5344CB8AC3E}">
        <p14:creationId xmlns:p14="http://schemas.microsoft.com/office/powerpoint/2010/main" val="11663598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Illustrate previous point through a photo</a:t>
            </a:r>
            <a:endParaRPr lang="en-US" b="0"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dirty="0"/>
              <a:t>This is a situation that we encounter too often. I'm not here today to tell you how we can change the attitudes or mindset of these workers, but what instruments we have available to help give us a warning. Intrusion devices do not take the place of a physical barrier, but they will give the worker or inspector a number of seconds to clear the area should a vehicle enter the work zone.</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44</a:t>
            </a:fld>
            <a:endParaRPr lang="en-US" dirty="0"/>
          </a:p>
        </p:txBody>
      </p:sp>
    </p:spTree>
    <p:extLst>
      <p:ext uri="{BB962C8B-B14F-4D97-AF65-F5344CB8AC3E}">
        <p14:creationId xmlns:p14="http://schemas.microsoft.com/office/powerpoint/2010/main" val="15573133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91000"/>
          </a:xfrm>
        </p:spPr>
        <p:txBody>
          <a:bodyPr>
            <a:normAutofit fontScale="92500" lnSpcReduction="10000"/>
          </a:bodyPr>
          <a:lstStyle/>
          <a:p>
            <a:pPr eaLnBrk="1" hangingPunct="1"/>
            <a:r>
              <a:rPr lang="en-US" sz="1100" b="1" dirty="0"/>
              <a:t>Key Message:</a:t>
            </a:r>
            <a:r>
              <a:rPr lang="en-US" sz="1100" b="1" baseline="0" dirty="0"/>
              <a:t> </a:t>
            </a:r>
            <a:r>
              <a:rPr lang="en-US" sz="1100" dirty="0"/>
              <a:t>Transpo SonoBlaster</a:t>
            </a:r>
          </a:p>
          <a:p>
            <a:pPr eaLnBrk="1" hangingPunct="1"/>
            <a:r>
              <a:rPr lang="en-US" sz="1100" b="1" dirty="0"/>
              <a:t>Est. Presentation Time: </a:t>
            </a:r>
            <a:r>
              <a:rPr lang="en-US" sz="1100" dirty="0"/>
              <a:t>Less than 1 minute(s)</a:t>
            </a:r>
          </a:p>
          <a:p>
            <a:pPr eaLnBrk="1" hangingPunct="1"/>
            <a:r>
              <a:rPr lang="en-US" sz="1100" b="1" dirty="0"/>
              <a:t>Explanation of Cues/Builds: </a:t>
            </a:r>
            <a:r>
              <a:rPr lang="en-US" sz="1100" b="0" dirty="0"/>
              <a:t>None</a:t>
            </a:r>
          </a:p>
          <a:p>
            <a:r>
              <a:rPr lang="en-US" sz="1100" b="1" dirty="0"/>
              <a:t>Suggested Comments:</a:t>
            </a:r>
            <a:r>
              <a:rPr lang="en-US" sz="1100" b="1" baseline="0" dirty="0"/>
              <a:t> </a:t>
            </a:r>
            <a:r>
              <a:rPr lang="en-US" sz="1100" b="0" baseline="0" dirty="0"/>
              <a:t>One example is the SonoBlaster. </a:t>
            </a:r>
            <a:r>
              <a:rPr lang="en-US" sz="1100" kern="1200" baseline="0" dirty="0">
                <a:solidFill>
                  <a:schemeClr val="tx1"/>
                </a:solidFill>
                <a:ea typeface="+mn-ea"/>
                <a:cs typeface="+mn-cs"/>
              </a:rPr>
              <a:t>The SonoBlaster!® Work Zone Intrusion Alarm is an impact- or tilt-activated safety device that is mounted on work zone barriers such as traffic cones, drums, and delineators. When activated by direct impact of an errant vehicle, the device emits an alarm that warns roadway workers and the driver of an errant vehicle that the buffer zone has been violated.</a:t>
            </a:r>
            <a:endParaRPr lang="en-US" sz="1100" b="0" dirty="0"/>
          </a:p>
          <a:p>
            <a:pPr eaLnBrk="1" hangingPunct="1"/>
            <a:r>
              <a:rPr lang="en-US" sz="1100" b="1" dirty="0"/>
              <a:t>Suggested Questions: </a:t>
            </a:r>
            <a:r>
              <a:rPr lang="en-US" sz="1100" dirty="0"/>
              <a:t>None</a:t>
            </a:r>
          </a:p>
          <a:p>
            <a:r>
              <a:rPr lang="en-US" sz="1100" b="1" dirty="0"/>
              <a:t>Additional Information: </a:t>
            </a:r>
            <a:r>
              <a:rPr lang="en-US" sz="1100" kern="1200" baseline="0" dirty="0">
                <a:solidFill>
                  <a:schemeClr val="tx1"/>
                </a:solidFill>
                <a:ea typeface="+mn-ea"/>
                <a:cs typeface="+mn-cs"/>
              </a:rPr>
              <a:t>FHWA has accepted the SonoBlaster!® as a National Cooperative Highway Research Program (NCHRP) 350/MASH Category II Safety Device, acceptable for use when attached to the base of conventional traffic cones, plastic drums, or large base road tubes or delineators. </a:t>
            </a:r>
            <a:r>
              <a:rPr lang="en-US" sz="1100" dirty="0"/>
              <a:t>Requires No Electrical Power - Powered by safe, reliable CO2 cartridges, the SonoBlaster has an 'infinite' shelf life &amp; won't 'go-dead' or loose power while waiting to do its job.</a:t>
            </a:r>
            <a:r>
              <a:rPr lang="en-US" sz="1100" baseline="0" dirty="0"/>
              <a:t> </a:t>
            </a:r>
            <a:r>
              <a:rPr lang="en-US" sz="1100" dirty="0"/>
              <a:t>Notifies Both Workers and Drivers - The ability of the SonoBlaster to alert both errant vehicle drivers and highway workers at the same time creates a new level of protection for preventing crashes and injuries in a wide variety of work zones.</a:t>
            </a:r>
            <a:r>
              <a:rPr lang="en-US" sz="1100" baseline="0" dirty="0"/>
              <a:t> </a:t>
            </a:r>
            <a:r>
              <a:rPr lang="en-US" sz="1100" dirty="0"/>
              <a:t>Identifies the Source of Danger - The source of the alarm sound is always the source of danger. Intrusion alarms that place audible receiver alarms in the work zone, which may be behind some workers, can direct worker's attention the wrong direction. With the SonoBlaster, the source of the alarm sound, which moves as an errant vehicle hits successive cones, moves along with the danger. The source of the SonoBlaster alarm sound pinpoints the source of danger allowing proper response by workers who find themselves in harms way.</a:t>
            </a:r>
            <a:r>
              <a:rPr lang="en-US" sz="1100" baseline="0" dirty="0"/>
              <a:t> </a:t>
            </a:r>
            <a:r>
              <a:rPr lang="en-US" sz="1100" dirty="0"/>
              <a:t>Provides Multiple Warnings - Each SonoBlaster cone struck by an errant vehicle sounds an independent 125+ dB alarm providing a continuous warning for both workers and drivers.</a:t>
            </a:r>
            <a:endParaRPr lang="en-US" sz="1100" b="1" dirty="0"/>
          </a:p>
          <a:p>
            <a:pPr eaLnBrk="1" hangingPunct="1"/>
            <a:r>
              <a:rPr lang="en-US" sz="1100" b="1" dirty="0"/>
              <a:t>Possible Problems: </a:t>
            </a:r>
            <a:r>
              <a:rPr lang="en-US" sz="1100" dirty="0"/>
              <a:t>This is not an endorsement</a:t>
            </a:r>
            <a:r>
              <a:rPr lang="en-US" sz="1100" baseline="0" dirty="0"/>
              <a:t> of this product. For educational use only.</a:t>
            </a:r>
            <a:endParaRPr lang="en-US" sz="110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45</a:t>
            </a:fld>
            <a:endParaRPr lang="en-US" dirty="0"/>
          </a:p>
        </p:txBody>
      </p:sp>
    </p:spTree>
    <p:extLst>
      <p:ext uri="{BB962C8B-B14F-4D97-AF65-F5344CB8AC3E}">
        <p14:creationId xmlns:p14="http://schemas.microsoft.com/office/powerpoint/2010/main" val="25723421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sz="1000" kern="1200" baseline="0" dirty="0">
                <a:solidFill>
                  <a:schemeClr val="tx1"/>
                </a:solidFill>
              </a:rPr>
              <a:t>Close-Up of SonoBlaster!® Work Zone Intrusion Alarm</a:t>
            </a:r>
            <a:endParaRPr lang="en-US"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sz="1000" kern="1200" baseline="0" dirty="0">
                <a:solidFill>
                  <a:schemeClr val="tx1"/>
                </a:solidFill>
              </a:rPr>
              <a:t>Cones equipped with the device are readily stackable, facilitating storage and transport to the work site. Portability, however, is compromised by the potential for misfiring.</a:t>
            </a:r>
            <a:endParaRPr lang="en-US" b="0" dirty="0"/>
          </a:p>
          <a:p>
            <a:pPr eaLnBrk="1" hangingPunct="1"/>
            <a:r>
              <a:rPr lang="en-US" b="1" dirty="0"/>
              <a:t>Suggested Questions: </a:t>
            </a:r>
            <a:r>
              <a:rPr lang="en-US" dirty="0"/>
              <a:t>None</a:t>
            </a:r>
          </a:p>
          <a:p>
            <a:r>
              <a:rPr lang="en-US" b="1" dirty="0"/>
              <a:t>Additional Information: </a:t>
            </a:r>
            <a:r>
              <a:rPr lang="en-US" sz="1000" kern="1200" baseline="0" dirty="0">
                <a:solidFill>
                  <a:schemeClr val="tx1"/>
                </a:solidFill>
              </a:rPr>
              <a:t>Source: Kuta, </a:t>
            </a:r>
            <a:r>
              <a:rPr lang="en-US" sz="1000" i="1" kern="1200" baseline="0" dirty="0">
                <a:solidFill>
                  <a:schemeClr val="tx1"/>
                </a:solidFill>
              </a:rPr>
              <a:t>Work Zone Intrusion Alarm Demonstration Interim Report, </a:t>
            </a:r>
            <a:r>
              <a:rPr lang="en-US" sz="1000" kern="1200" baseline="0" dirty="0">
                <a:solidFill>
                  <a:schemeClr val="tx1"/>
                </a:solidFill>
              </a:rPr>
              <a:t>July 2009. </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46</a:t>
            </a:fld>
            <a:endParaRPr lang="en-US" dirty="0"/>
          </a:p>
        </p:txBody>
      </p:sp>
    </p:spTree>
    <p:extLst>
      <p:ext uri="{BB962C8B-B14F-4D97-AF65-F5344CB8AC3E}">
        <p14:creationId xmlns:p14="http://schemas.microsoft.com/office/powerpoint/2010/main" val="40706986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eaLnBrk="1" hangingPunct="1"/>
            <a:r>
              <a:rPr lang="en-US" b="1" dirty="0"/>
              <a:t>Key Message:</a:t>
            </a:r>
            <a:r>
              <a:rPr lang="en-US" b="1" baseline="0" dirty="0"/>
              <a:t> </a:t>
            </a:r>
            <a:r>
              <a:rPr lang="en-US" dirty="0"/>
              <a:t>Safety Line Sl-d12 Lightweight</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b="1" baseline="0" dirty="0"/>
              <a:t> </a:t>
            </a:r>
            <a:r>
              <a:rPr lang="en-US" dirty="0">
                <a:solidFill>
                  <a:srgbClr val="000000"/>
                </a:solidFill>
                <a:cs typeface="Arial" pitchFamily="34" charset="0"/>
              </a:rPr>
              <a:t>The purpose of the </a:t>
            </a:r>
            <a:r>
              <a:rPr lang="en-US" dirty="0">
                <a:solidFill>
                  <a:srgbClr val="F96302"/>
                </a:solidFill>
                <a:cs typeface="Arial" pitchFamily="34" charset="0"/>
              </a:rPr>
              <a:t>Safety Line</a:t>
            </a:r>
            <a:r>
              <a:rPr lang="en-US" dirty="0">
                <a:solidFill>
                  <a:srgbClr val="000000"/>
                </a:solidFill>
                <a:cs typeface="Arial" pitchFamily="34" charset="0"/>
              </a:rPr>
              <a:t>™ is to give workers the earliest possible warning that a vehicle has entered a "safety zone" such as a taper, that is closed off by cones, drums, or other channelizing devices (TCD).</a:t>
            </a:r>
            <a:r>
              <a:rPr lang="en-US" baseline="0" dirty="0">
                <a:solidFill>
                  <a:srgbClr val="000000"/>
                </a:solidFill>
                <a:cs typeface="Arial" pitchFamily="34" charset="0"/>
              </a:rPr>
              <a:t> It works similar to a garage door. </a:t>
            </a:r>
            <a:r>
              <a:rPr lang="en-US" dirty="0"/>
              <a:t>The Safety Line</a:t>
            </a:r>
            <a:r>
              <a:rPr lang="en-US" dirty="0">
                <a:cs typeface="Arial" pitchFamily="34" charset="0"/>
              </a:rPr>
              <a:t>™ consists of a Transmitter and Receiver.  The Transmitter is placed at the start of a taper just inside of the channelizing devices.  The receiver can be placed up to 1000 feet away, closest to the workers.  The transmitter projects a dual Inferred  beam to the receiver.  Should a vehicle intrudes into the buffer area, the dual transmitted beams would be obstructed thus causing the receiver to activate the 147 db air horn, alerting the workers.</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The Safety Line</a:t>
            </a:r>
            <a:r>
              <a:rPr lang="en-US" dirty="0">
                <a:cs typeface="Times New Roman" pitchFamily="18" charset="0"/>
              </a:rPr>
              <a:t>™ is extremely easy to use.  It is rugged, lightweight, portable and completely self contained. It can be aligned in less than a minute using the alignment LED’s. </a:t>
            </a:r>
            <a:r>
              <a:rPr lang="en-US" dirty="0"/>
              <a:t>Here’s a close-up of the transmitter and receiver.</a:t>
            </a:r>
            <a:r>
              <a:rPr lang="en-US" baseline="0" dirty="0"/>
              <a:t> </a:t>
            </a:r>
            <a:r>
              <a:rPr lang="en-US" dirty="0"/>
              <a:t>The transmitter has the solar charger option and the receiver has the solar charger and strobe light option.</a:t>
            </a:r>
            <a:r>
              <a:rPr lang="en-US" baseline="0" dirty="0"/>
              <a:t> </a:t>
            </a:r>
            <a:r>
              <a:rPr lang="en-US" dirty="0"/>
              <a:t>Switches are recessed to prevent accidental activation.</a:t>
            </a:r>
            <a:r>
              <a:rPr lang="en-US" baseline="0" dirty="0"/>
              <a:t> </a:t>
            </a:r>
            <a:r>
              <a:rPr lang="en-US" dirty="0"/>
              <a:t>Battery access doors are at the bottom with a detailed set of instructions on the inside.</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pPr algn="just" eaLnBrk="1" hangingPunct="1"/>
            <a:endParaRPr lang="en-US" sz="800" dirty="0"/>
          </a:p>
          <a:p>
            <a:pPr eaLnBrk="1" hangingPunct="1"/>
            <a:endParaRPr lang="en-US" sz="80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47</a:t>
            </a:fld>
            <a:endParaRPr lang="en-US" dirty="0"/>
          </a:p>
        </p:txBody>
      </p:sp>
    </p:spTree>
    <p:extLst>
      <p:ext uri="{BB962C8B-B14F-4D97-AF65-F5344CB8AC3E}">
        <p14:creationId xmlns:p14="http://schemas.microsoft.com/office/powerpoint/2010/main" val="11194983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9. Rumble Strips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r>
              <a:rPr lang="en-US" b="1" dirty="0"/>
              <a:t>Suggested Comments:</a:t>
            </a:r>
            <a:r>
              <a:rPr lang="en-US" b="1" baseline="0" dirty="0"/>
              <a:t> </a:t>
            </a:r>
            <a:r>
              <a:rPr lang="en-US" b="0" baseline="0" dirty="0"/>
              <a:t>Rumble strips can a</a:t>
            </a:r>
            <a:r>
              <a:rPr lang="en-US" dirty="0"/>
              <a:t>lert road users that they are leaving the travel lanes. They are particularly useful</a:t>
            </a:r>
            <a:r>
              <a:rPr lang="en-US" baseline="0" dirty="0"/>
              <a:t> to alert distracted or impaired drivers. They </a:t>
            </a:r>
            <a:r>
              <a:rPr lang="en-US" sz="1000" kern="1200" baseline="0" dirty="0">
                <a:solidFill>
                  <a:schemeClr val="tx1"/>
                </a:solidFill>
              </a:rPr>
              <a:t>alert drivers to unusual vehicular traffic conditions. Through noise and vibration they attract the driver’s attention to such features as unexpected changes in alignment and to conditions requiring a stop. They could be longitudinal or transverse</a:t>
            </a:r>
            <a:endParaRPr lang="en-US" b="0" dirty="0"/>
          </a:p>
          <a:p>
            <a:pPr eaLnBrk="1" hangingPunct="1"/>
            <a:r>
              <a:rPr lang="en-US" b="1" dirty="0"/>
              <a:t>Suggested Questions: </a:t>
            </a:r>
            <a:r>
              <a:rPr lang="en-US" dirty="0"/>
              <a:t>None</a:t>
            </a:r>
          </a:p>
          <a:p>
            <a:r>
              <a:rPr lang="en-US" b="1" dirty="0"/>
              <a:t>Additional Information: </a:t>
            </a:r>
            <a:r>
              <a:rPr lang="en-US" sz="1000" b="0" kern="1200" baseline="0" dirty="0">
                <a:solidFill>
                  <a:schemeClr val="tx1"/>
                </a:solidFill>
              </a:rPr>
              <a:t>Section 6F.87 Rumble Strips</a:t>
            </a:r>
            <a:r>
              <a:rPr lang="en-US" sz="1000" b="1" kern="1200" baseline="0" dirty="0">
                <a:solidFill>
                  <a:schemeClr val="tx1"/>
                </a:solidFill>
              </a:rPr>
              <a:t>. </a:t>
            </a:r>
            <a:r>
              <a:rPr lang="en-US" sz="1000" b="0" kern="1200" baseline="0" dirty="0">
                <a:solidFill>
                  <a:schemeClr val="tx1"/>
                </a:solidFill>
              </a:rPr>
              <a:t>Rumble Strip—a series of intermittent, narrow, transverse areas of rough-textured, slightly raised, or depressed road surface that extend across the travel lane to alert road users to unusual traffic conditions or are located along the shoulder, along the roadway center line, or within islands formed by pavement markings to alert road users that they are leaving the travel lanes.</a:t>
            </a:r>
            <a:endParaRPr lang="en-US" b="0"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48</a:t>
            </a:fld>
            <a:endParaRPr lang="en-US" dirty="0"/>
          </a:p>
        </p:txBody>
      </p:sp>
    </p:spTree>
    <p:extLst>
      <p:ext uri="{BB962C8B-B14F-4D97-AF65-F5344CB8AC3E}">
        <p14:creationId xmlns:p14="http://schemas.microsoft.com/office/powerpoint/2010/main" val="34899857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Illustrate previous point through a photo</a:t>
            </a:r>
            <a:endParaRPr lang="en-US" b="0"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r>
              <a:rPr lang="en-US" b="1" dirty="0"/>
              <a:t>Suggested Comments:</a:t>
            </a:r>
            <a:r>
              <a:rPr lang="en-US" b="1" baseline="0" dirty="0"/>
              <a:t> </a:t>
            </a:r>
            <a:r>
              <a:rPr lang="en-US" b="0" baseline="0" dirty="0"/>
              <a:t>These are portable rumble strips:</a:t>
            </a:r>
          </a:p>
          <a:p>
            <a:r>
              <a:rPr lang="en-US" sz="1000" kern="1200" baseline="0" dirty="0">
                <a:solidFill>
                  <a:schemeClr val="tx1"/>
                </a:solidFill>
              </a:rPr>
              <a:t>•Enhance work zone awareness through audible and “Feel”</a:t>
            </a:r>
          </a:p>
          <a:p>
            <a:r>
              <a:rPr lang="en-US" sz="1000" kern="1200" baseline="0" dirty="0">
                <a:solidFill>
                  <a:schemeClr val="tx1"/>
                </a:solidFill>
              </a:rPr>
              <a:t>•Mobile yet stable </a:t>
            </a:r>
          </a:p>
          <a:p>
            <a:r>
              <a:rPr lang="en-US" sz="1000" kern="1200" baseline="0" dirty="0">
                <a:solidFill>
                  <a:schemeClr val="tx1"/>
                </a:solidFill>
              </a:rPr>
              <a:t>•Road form fitting yet not intrusive</a:t>
            </a:r>
          </a:p>
          <a:p>
            <a:r>
              <a:rPr lang="en-US" sz="1000" kern="1200" baseline="0" dirty="0">
                <a:solidFill>
                  <a:schemeClr val="tx1"/>
                </a:solidFill>
              </a:rPr>
              <a:t>•Durable; withstanding traffic impacts and weathering elements</a:t>
            </a:r>
          </a:p>
          <a:p>
            <a:r>
              <a:rPr lang="en-US" sz="1000" kern="1200" baseline="0" dirty="0">
                <a:solidFill>
                  <a:schemeClr val="tx1"/>
                </a:solidFill>
              </a:rPr>
              <a:t>•Quick, manual installation and removal</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49</a:t>
            </a:fld>
            <a:endParaRPr lang="en-US" dirty="0"/>
          </a:p>
        </p:txBody>
      </p:sp>
    </p:spTree>
    <p:extLst>
      <p:ext uri="{BB962C8B-B14F-4D97-AF65-F5344CB8AC3E}">
        <p14:creationId xmlns:p14="http://schemas.microsoft.com/office/powerpoint/2010/main" val="2117085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b="0" dirty="0"/>
              <a:t>Exposure control</a:t>
            </a:r>
            <a:r>
              <a:rPr lang="en-US" b="0" baseline="0" dirty="0"/>
              <a:t> measures</a:t>
            </a:r>
            <a:endParaRPr lang="en-US" b="0" dirty="0"/>
          </a:p>
          <a:p>
            <a:pPr eaLnBrk="1" hangingPunct="1"/>
            <a:r>
              <a:rPr lang="en-US" b="1" dirty="0"/>
              <a:t>Est. Presentation Time</a:t>
            </a:r>
            <a:r>
              <a:rPr lang="en-US" b="1" baseline="0" dirty="0"/>
              <a:t> (minutes): </a:t>
            </a:r>
            <a:r>
              <a:rPr lang="en-US" b="0" baseline="0" dirty="0"/>
              <a:t>Less than 1 minute</a:t>
            </a:r>
            <a:endParaRPr lang="en-US" b="0" dirty="0"/>
          </a:p>
          <a:p>
            <a:pPr eaLnBrk="1" hangingPunct="1"/>
            <a:r>
              <a:rPr lang="en-US" b="1" dirty="0"/>
              <a:t>Explanation of Cues/Builds: </a:t>
            </a:r>
            <a:r>
              <a:rPr lang="en-US" dirty="0"/>
              <a:t>None</a:t>
            </a:r>
          </a:p>
          <a:p>
            <a:pPr eaLnBrk="1" hangingPunct="1"/>
            <a:r>
              <a:rPr lang="en-US" b="1" dirty="0"/>
              <a:t>Suggested Comments:</a:t>
            </a:r>
            <a:r>
              <a:rPr lang="en-US" b="1" baseline="0" dirty="0"/>
              <a:t> </a:t>
            </a:r>
            <a:r>
              <a:rPr lang="en-US" dirty="0"/>
              <a:t>The term “</a:t>
            </a:r>
            <a:r>
              <a:rPr lang="en-US" b="0" dirty="0"/>
              <a:t>Exposure control</a:t>
            </a:r>
            <a:r>
              <a:rPr lang="en-US" b="0" baseline="0" dirty="0"/>
              <a:t> measures” </a:t>
            </a:r>
            <a:r>
              <a:rPr lang="en-US" dirty="0"/>
              <a:t>reflects the fact </a:t>
            </a:r>
            <a:r>
              <a:rPr lang="en-US" b="0" baseline="0" dirty="0"/>
              <a:t>that strategies were not aimed solely at preventing vehicles from entering the work space, but to reduce worker exposure through a variety of strategies.</a:t>
            </a:r>
            <a:endParaRPr lang="en-US" b="0" dirty="0"/>
          </a:p>
          <a:p>
            <a:pPr eaLnBrk="1" hangingPunct="1"/>
            <a:r>
              <a:rPr lang="en-US" b="1" dirty="0"/>
              <a:t>Suggested Questions: </a:t>
            </a:r>
            <a:r>
              <a:rPr lang="en-US" b="0" dirty="0"/>
              <a:t>None</a:t>
            </a:r>
          </a:p>
          <a:p>
            <a:pPr eaLnBrk="1" hangingPunct="1"/>
            <a:r>
              <a:rPr lang="en-US" b="1" dirty="0"/>
              <a:t>Additional Information: </a:t>
            </a:r>
            <a:r>
              <a:rPr lang="en-US" b="0" baseline="0" dirty="0"/>
              <a:t>This term was added in place of ‘‘Positive Protective Strategies’’ to reflect this fact. Photo is from a TXDOT video clip.</a:t>
            </a:r>
            <a:endParaRPr lang="en-US" dirty="0"/>
          </a:p>
          <a:p>
            <a:pPr eaLnBrk="1" hangingPunct="1"/>
            <a:r>
              <a:rPr lang="en-US" b="1" dirty="0"/>
              <a:t>Possible Problems: </a:t>
            </a:r>
            <a:r>
              <a:rPr lang="en-US" dirty="0"/>
              <a:t>None</a:t>
            </a:r>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5</a:t>
            </a:fld>
            <a:endParaRPr lang="en-US" dirty="0"/>
          </a:p>
        </p:txBody>
      </p:sp>
    </p:spTree>
    <p:extLst>
      <p:ext uri="{BB962C8B-B14F-4D97-AF65-F5344CB8AC3E}">
        <p14:creationId xmlns:p14="http://schemas.microsoft.com/office/powerpoint/2010/main" val="1470913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dirty="0"/>
              <a:t>10. Pace or Pilot Vehicles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b="1" baseline="0" dirty="0"/>
              <a:t> </a:t>
            </a:r>
            <a:r>
              <a:rPr lang="en-US" b="0" baseline="0" dirty="0"/>
              <a:t>These vehicles are u</a:t>
            </a:r>
            <a:r>
              <a:rPr lang="en-US" b="0" dirty="0"/>
              <a:t>sed to guide a queue of vehicles through a complex  TTC zone or detour.</a:t>
            </a:r>
          </a:p>
          <a:p>
            <a:pPr eaLnBrk="1" hangingPunct="1"/>
            <a:r>
              <a:rPr lang="en-US" b="1" dirty="0"/>
              <a:t>Suggested Questions: </a:t>
            </a:r>
            <a:r>
              <a:rPr lang="en-US" dirty="0"/>
              <a:t>None</a:t>
            </a:r>
          </a:p>
          <a:p>
            <a:pPr eaLnBrk="1" hangingPunct="1"/>
            <a:r>
              <a:rPr lang="en-US" b="1" dirty="0"/>
              <a:t>Additional Information: </a:t>
            </a:r>
            <a:r>
              <a:rPr lang="en-US" sz="1200" b="0" kern="1200" baseline="0" dirty="0">
                <a:solidFill>
                  <a:schemeClr val="tx1"/>
                </a:solidFill>
                <a:ea typeface="+mn-ea"/>
                <a:cs typeface="+mn-cs"/>
              </a:rPr>
              <a:t>Section 6C.13 Pilot Car Method of One-Lane, Two-Way Traffic Control</a:t>
            </a:r>
            <a:endParaRPr lang="en-US" b="0" dirty="0"/>
          </a:p>
          <a:p>
            <a:pPr eaLnBrk="1" hangingPunct="1"/>
            <a:r>
              <a:rPr lang="en-US" b="1" dirty="0"/>
              <a:t>Possible Problems: </a:t>
            </a:r>
            <a:r>
              <a:rPr lang="en-US" b="0" dirty="0"/>
              <a:t>These</a:t>
            </a:r>
            <a:r>
              <a:rPr lang="en-US" b="0" baseline="0" dirty="0"/>
              <a:t> may not be very common in some states. Keep brief!</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50</a:t>
            </a:fld>
            <a:endParaRPr lang="en-US" dirty="0"/>
          </a:p>
        </p:txBody>
      </p:sp>
    </p:spTree>
    <p:extLst>
      <p:ext uri="{BB962C8B-B14F-4D97-AF65-F5344CB8AC3E}">
        <p14:creationId xmlns:p14="http://schemas.microsoft.com/office/powerpoint/2010/main" val="15268802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11. Quality Pavement Markings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Quality pavement markings can help provide positive guidance to motorists.</a:t>
            </a:r>
            <a:endParaRPr lang="en-US" b="0" dirty="0"/>
          </a:p>
          <a:p>
            <a:pPr eaLnBrk="1" hangingPunct="1"/>
            <a:r>
              <a:rPr lang="en-US" b="1" dirty="0"/>
              <a:t>Suggested Questions: </a:t>
            </a:r>
            <a:r>
              <a:rPr lang="en-US" dirty="0"/>
              <a:t>None</a:t>
            </a:r>
          </a:p>
          <a:p>
            <a:pPr eaLnBrk="1" hangingPunct="1"/>
            <a:r>
              <a:rPr lang="en-US" b="1" dirty="0"/>
              <a:t>Additional Information: </a:t>
            </a:r>
            <a:r>
              <a:rPr lang="en-US" b="0" dirty="0"/>
              <a:t>Lack</a:t>
            </a:r>
            <a:r>
              <a:rPr lang="en-US" b="0" baseline="0" dirty="0"/>
              <a:t> of pavement markings is commonly cited in work zone litigation cases.</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51</a:t>
            </a:fld>
            <a:endParaRPr lang="en-US" dirty="0"/>
          </a:p>
        </p:txBody>
      </p:sp>
    </p:spTree>
    <p:extLst>
      <p:ext uri="{BB962C8B-B14F-4D97-AF65-F5344CB8AC3E}">
        <p14:creationId xmlns:p14="http://schemas.microsoft.com/office/powerpoint/2010/main" val="16002685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12. Channelizing Device</a:t>
            </a:r>
            <a:r>
              <a:rPr lang="en-US" baseline="0" dirty="0"/>
              <a:t> </a:t>
            </a:r>
            <a:r>
              <a:rPr lang="en-US" dirty="0"/>
              <a:t>Spacing Reduction</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Remember the MUTCD requires a MAX spacing, in feet, equal to the posted speed for tapers and 2 times on tangents. This large spacing may be too much (not restrictive enough) for certain conditions. This not THE spacing but rather a MAX. Consider reducing the spacing to create a denser, more restrictive pattern.</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MUTCD: The maximum distance in feet between</a:t>
            </a:r>
            <a:r>
              <a:rPr lang="en-US" baseline="0" dirty="0"/>
              <a:t> </a:t>
            </a:r>
            <a:r>
              <a:rPr lang="en-US" dirty="0"/>
              <a:t>devices in a taper should not exceed 1.0 times</a:t>
            </a:r>
            <a:r>
              <a:rPr lang="en-US" baseline="0" dirty="0"/>
              <a:t> </a:t>
            </a:r>
            <a:r>
              <a:rPr lang="en-US" dirty="0"/>
              <a:t>the speed limit in mph.</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52</a:t>
            </a:fld>
            <a:endParaRPr lang="en-US" dirty="0"/>
          </a:p>
        </p:txBody>
      </p:sp>
    </p:spTree>
    <p:extLst>
      <p:ext uri="{BB962C8B-B14F-4D97-AF65-F5344CB8AC3E}">
        <p14:creationId xmlns:p14="http://schemas.microsoft.com/office/powerpoint/2010/main" val="719033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Illustrate previous point through a photo</a:t>
            </a:r>
            <a:endParaRPr lang="en-US"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Notice how this dense pattern gives a visual cue that the lane is closed. It also guarantees that a device would get hit, alerting both the intruder and the workers (perhaps).</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Photo is from Louisiana. Source: Tom Ervin</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53</a:t>
            </a:fld>
            <a:endParaRPr lang="en-US" dirty="0"/>
          </a:p>
        </p:txBody>
      </p:sp>
    </p:spTree>
    <p:extLst>
      <p:ext uri="{BB962C8B-B14F-4D97-AF65-F5344CB8AC3E}">
        <p14:creationId xmlns:p14="http://schemas.microsoft.com/office/powerpoint/2010/main" val="9275272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Illustrate previous point through a photo</a:t>
            </a:r>
            <a:endParaRPr lang="en-US"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Notice how this relaxed spacing on this tangent may give the impression that the lane has been reopened. The prohibition symbol refers to the fact that these devices on a tangent are too far apart. The MUTCD allows a maximum device spacing on a tangent to be twice the posted speed in feet. Assuming these skip lines follow a 10-30 pattern, these devices appear to be too far apart. Reducing the device spacing would give the impression to drivers that there is little danger and may leave workers more exposed.</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Photo is from Louisiana. Source; Tom Ervin</a:t>
            </a:r>
            <a:endParaRPr lang="en-US" b="1"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54</a:t>
            </a:fld>
            <a:endParaRPr lang="en-US" dirty="0"/>
          </a:p>
        </p:txBody>
      </p:sp>
    </p:spTree>
    <p:extLst>
      <p:ext uri="{BB962C8B-B14F-4D97-AF65-F5344CB8AC3E}">
        <p14:creationId xmlns:p14="http://schemas.microsoft.com/office/powerpoint/2010/main" val="141139273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13. Longitudinal Channelizing Barricades</a:t>
            </a:r>
          </a:p>
          <a:p>
            <a:pPr eaLnBrk="1" hangingPunct="1"/>
            <a:r>
              <a:rPr lang="en-US" b="1" dirty="0"/>
              <a:t>Est. Presentation Time: </a:t>
            </a:r>
            <a:r>
              <a:rPr lang="en-US" dirty="0"/>
              <a:t>Less than 1 minute(s)</a:t>
            </a:r>
          </a:p>
          <a:p>
            <a:pPr eaLnBrk="1" hangingPunct="1"/>
            <a:r>
              <a:rPr lang="en-US" b="1" dirty="0"/>
              <a:t>Explanation of Cues/Builds: </a:t>
            </a:r>
            <a:r>
              <a:rPr lang="en-US" b="0" dirty="0"/>
              <a:t>Text box appears</a:t>
            </a:r>
            <a:r>
              <a:rPr lang="en-US" b="0" baseline="0" dirty="0"/>
              <a:t> on click.</a:t>
            </a:r>
            <a:endParaRPr lang="en-US" b="0" dirty="0"/>
          </a:p>
          <a:p>
            <a:r>
              <a:rPr lang="en-US" b="1" dirty="0"/>
              <a:t>Suggested Comments:</a:t>
            </a:r>
            <a:r>
              <a:rPr lang="en-US" b="1" baseline="0" dirty="0"/>
              <a:t> </a:t>
            </a:r>
            <a:r>
              <a:rPr lang="en-US" sz="1000" i="0" kern="1200" baseline="0" dirty="0">
                <a:solidFill>
                  <a:schemeClr val="tx1"/>
                </a:solidFill>
              </a:rPr>
              <a:t>Longitudinal channelizing devices are lightweight, deformable devices that are highly visible, have good target value, and can be connected together. Longitudinal channelizing devices have not met the crashworthy requirements for temporary traffic barriers and should not be used to shield obstacles or provide positive protection for pedestrians or workers. </a:t>
            </a:r>
            <a:r>
              <a:rPr lang="en-US" b="0" baseline="0" dirty="0"/>
              <a:t>These devices may be problematic since some assume that they are protection devices. </a:t>
            </a:r>
            <a:r>
              <a:rPr lang="en-US" b="1" baseline="0" dirty="0"/>
              <a:t>THEY ARE NOT! </a:t>
            </a:r>
            <a:r>
              <a:rPr lang="en-US" b="0" baseline="0" dirty="0"/>
              <a:t>They are channelizing devices, which may be used to channelize pedestrians (in compliance with the American with Disabilities Act (ADA); continuous edging) but not for positive protection. They also have significant deflection.</a:t>
            </a:r>
            <a:endParaRPr lang="en-US" b="0" dirty="0"/>
          </a:p>
          <a:p>
            <a:pPr eaLnBrk="1" hangingPunct="1"/>
            <a:r>
              <a:rPr lang="en-US" b="1" dirty="0"/>
              <a:t>Suggested Questions: </a:t>
            </a:r>
            <a:r>
              <a:rPr lang="en-US" dirty="0"/>
              <a:t>None</a:t>
            </a:r>
          </a:p>
          <a:p>
            <a:r>
              <a:rPr lang="en-US" b="1" dirty="0"/>
              <a:t>Additional Information: </a:t>
            </a:r>
            <a:r>
              <a:rPr lang="en-US" dirty="0"/>
              <a:t>Some manufacturers</a:t>
            </a:r>
            <a:r>
              <a:rPr lang="en-US" baseline="0" dirty="0"/>
              <a:t> provide stiffener members which allow these devices to provide some protection. Check with the manufacturer. MUTCD: </a:t>
            </a:r>
            <a:r>
              <a:rPr lang="en-US" sz="1000" kern="1200" baseline="0" dirty="0">
                <a:solidFill>
                  <a:schemeClr val="tx1"/>
                </a:solidFill>
              </a:rPr>
              <a:t>longitudinal channelizing devices may be used to discourage pedestrians from unauthorized movements into the work space. </a:t>
            </a:r>
            <a:r>
              <a:rPr lang="en-US" sz="1000" b="0" kern="1200" baseline="0" dirty="0">
                <a:solidFill>
                  <a:schemeClr val="tx1"/>
                </a:solidFill>
              </a:rPr>
              <a:t>Section 6F.71 Longitudinal Channelizing Devices: If used for pedestrian traffic control, longitudinal channelizing devices shall be interlocked to delineate or channelize flow. The interlocking devices shall not have gaps that allow pedestrians to stray from the channelizing path.</a:t>
            </a:r>
            <a:endParaRPr lang="en-US" b="0" dirty="0"/>
          </a:p>
          <a:p>
            <a:pPr eaLnBrk="1" hangingPunct="1"/>
            <a:r>
              <a:rPr lang="en-US" b="1" dirty="0"/>
              <a:t>Possible Problems: </a:t>
            </a:r>
            <a:r>
              <a:rPr lang="en-US" dirty="0"/>
              <a:t>Avoid spending time on this</a:t>
            </a:r>
            <a:r>
              <a:rPr lang="en-US" baseline="0" dirty="0"/>
              <a:t> topic unless questions are asked. Treat as a quick list and keep moving accordingly. Discussed previously.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55</a:t>
            </a:fld>
            <a:endParaRPr lang="en-US" dirty="0"/>
          </a:p>
        </p:txBody>
      </p:sp>
    </p:spTree>
    <p:extLst>
      <p:ext uri="{BB962C8B-B14F-4D97-AF65-F5344CB8AC3E}">
        <p14:creationId xmlns:p14="http://schemas.microsoft.com/office/powerpoint/2010/main" val="41194720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14. Work Zone Speed Management</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Managing regulatory speeds is another way to reduce exposure. It is easier to control a vehicle and recover at lower speeds. Changing the posted speed requires permission and usually a speed study. Check with your jurisdiction.</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56</a:t>
            </a:fld>
            <a:endParaRPr lang="en-US" dirty="0"/>
          </a:p>
        </p:txBody>
      </p:sp>
    </p:spTree>
    <p:extLst>
      <p:ext uri="{BB962C8B-B14F-4D97-AF65-F5344CB8AC3E}">
        <p14:creationId xmlns:p14="http://schemas.microsoft.com/office/powerpoint/2010/main" val="32356330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dirty="0"/>
              <a:t>14. Work Zone Speed Management</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WZ speed limits should be enforced like at schools zones. Here, a VMS is being used to reinforce the point.</a:t>
            </a:r>
            <a:endParaRPr lang="en-US" b="0" dirty="0"/>
          </a:p>
          <a:p>
            <a:pPr eaLnBrk="1" hangingPunct="1"/>
            <a:r>
              <a:rPr lang="en-US" b="1" dirty="0"/>
              <a:t>Suggested Questions: </a:t>
            </a:r>
            <a:r>
              <a:rPr lang="en-US" dirty="0"/>
              <a:t>None</a:t>
            </a:r>
          </a:p>
          <a:p>
            <a:pPr eaLnBrk="1" hangingPunct="1"/>
            <a:r>
              <a:rPr lang="en-US" b="1" dirty="0"/>
              <a:t>Additional Information: </a:t>
            </a:r>
            <a:r>
              <a:rPr lang="en-US" b="0" dirty="0"/>
              <a:t>None</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57</a:t>
            </a:fld>
            <a:endParaRPr lang="en-US" dirty="0"/>
          </a:p>
        </p:txBody>
      </p:sp>
    </p:spTree>
    <p:extLst>
      <p:ext uri="{BB962C8B-B14F-4D97-AF65-F5344CB8AC3E}">
        <p14:creationId xmlns:p14="http://schemas.microsoft.com/office/powerpoint/2010/main" val="383988339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dirty="0"/>
              <a:t>15. Law Enforcement Officers</a:t>
            </a:r>
          </a:p>
          <a:p>
            <a:pPr eaLnBrk="1" hangingPunct="1"/>
            <a:r>
              <a:rPr lang="en-US" b="1" dirty="0"/>
              <a:t>Est. Presentation Time: </a:t>
            </a:r>
            <a:r>
              <a:rPr lang="en-US" dirty="0"/>
              <a:t>Less than 1 minute(s)</a:t>
            </a:r>
          </a:p>
          <a:p>
            <a:pPr eaLnBrk="1" hangingPunct="1"/>
            <a:r>
              <a:rPr lang="en-US" b="1" dirty="0"/>
              <a:t>Explanation of Cues/Builds: </a:t>
            </a:r>
            <a:r>
              <a:rPr lang="en-US" b="0" dirty="0"/>
              <a:t>Text box appears</a:t>
            </a:r>
            <a:r>
              <a:rPr lang="en-US" b="0" baseline="0" dirty="0"/>
              <a:t> on click</a:t>
            </a:r>
            <a:endParaRPr lang="en-US" dirty="0"/>
          </a:p>
          <a:p>
            <a:pPr eaLnBrk="1" hangingPunct="1"/>
            <a:r>
              <a:rPr lang="en-US" b="1" dirty="0"/>
              <a:t>Suggested Comments:</a:t>
            </a:r>
            <a:r>
              <a:rPr lang="en-US" b="1" baseline="0" dirty="0"/>
              <a:t> </a:t>
            </a:r>
            <a:r>
              <a:rPr lang="en-US" sz="1000" kern="1200" baseline="0" dirty="0">
                <a:solidFill>
                  <a:schemeClr val="tx1"/>
                </a:solidFill>
              </a:rPr>
              <a:t>The use of traffic law enforcement at a highway work zone is recognized as one of the most effective means available for reducing speeding, speed variability, and undesirable driving behaviors such as tailgating and unsafe lane changes, thereby improving traffic and worker safety in the work zone. The presence of work zone enforcement is also believed to raise driver awareness and level of alertness, reducing perception-reaction times in response to unexpected hazards encountered. Specific reasons should exist for providing enforcement at a work zone. Enforcement costs are not insignificant, and represent an additional burden on enforcement agency manpower and equipment resources in a region, even when highway agency funds are being used to pay for such efforts. If enforcement is to be used, it should be to address specific hazards, and the strategy used should be capable of minimizing those hazards. </a:t>
            </a:r>
            <a:r>
              <a:rPr lang="en-US" sz="1000" b="1" kern="1200" baseline="0" dirty="0">
                <a:solidFill>
                  <a:schemeClr val="tx1"/>
                </a:solidFill>
              </a:rPr>
              <a:t>IT IS NOT A MAGIC SOLUTION!</a:t>
            </a:r>
            <a:endParaRPr lang="en-US" b="1" dirty="0"/>
          </a:p>
          <a:p>
            <a:pPr eaLnBrk="1" hangingPunct="1"/>
            <a:r>
              <a:rPr lang="en-US" b="1" dirty="0"/>
              <a:t>Suggested Questions: </a:t>
            </a:r>
            <a:r>
              <a:rPr lang="en-US" dirty="0"/>
              <a:t>None</a:t>
            </a:r>
          </a:p>
          <a:p>
            <a:r>
              <a:rPr lang="en-US" b="1" dirty="0"/>
              <a:t>Additional Information: </a:t>
            </a:r>
            <a:r>
              <a:rPr lang="en-US" b="0" dirty="0"/>
              <a:t>None</a:t>
            </a:r>
            <a:endParaRPr lang="en-US" b="1" dirty="0"/>
          </a:p>
          <a:p>
            <a:pPr eaLnBrk="1" hangingPunct="1"/>
            <a:r>
              <a:rPr lang="en-US" b="1" dirty="0"/>
              <a:t>Possible Problems: </a:t>
            </a:r>
            <a:r>
              <a:rPr lang="en-US" b="0" dirty="0"/>
              <a:t>Avoid</a:t>
            </a:r>
            <a:r>
              <a:rPr lang="en-US" b="0" baseline="0" dirty="0"/>
              <a:t> discussion too much here. This topic will be presented in more detail later.</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58</a:t>
            </a:fld>
            <a:endParaRPr lang="en-US" dirty="0"/>
          </a:p>
        </p:txBody>
      </p:sp>
    </p:spTree>
    <p:extLst>
      <p:ext uri="{BB962C8B-B14F-4D97-AF65-F5344CB8AC3E}">
        <p14:creationId xmlns:p14="http://schemas.microsoft.com/office/powerpoint/2010/main" val="34766082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16. Automated Speed Enforcement</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dirty="0"/>
              <a:t>Automated Speed Enforcement (ASE) systems can be an effective tool for managing speed and reducing speed related crashes when used correctly and in the appropriate circumstances. Through an ASE program involving public education and visible enforcement, agencies seeks to change behavior and urge drivers to do what they already should be doing: driving responsibly, staying alert, and obeying the posted speed limit. </a:t>
            </a:r>
            <a:r>
              <a:rPr lang="en-US" sz="1000" b="1" kern="1200" baseline="0" dirty="0">
                <a:solidFill>
                  <a:schemeClr val="tx1"/>
                </a:solidFill>
                <a:ea typeface="+mn-ea"/>
                <a:cs typeface="+mn-cs"/>
              </a:rPr>
              <a:t>ASE is a supplement to, not a replacement for, traditional enforcement operations .</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An automated speed enforcement (ASE) system is an enforcement technique with one or more motor vehicle sensors producing recorded images of motor vehicles traveling at speeds above a defined threshold. Images captured by the ASE system are processed and reviewed in an office environment and violation notices are mailed to the registered owner of the identified vehicle. Often, these systems are referred to as speed cameras. The ASE system measures the speed of each passing vehicle. A series of photographs and video will be recorded to document vehicles traveling at or above a determined speed threshold. The date, time, and location of the violation, as well as the speed and license plate of the violator’s vehicle will be recorded. Following the proper identification of the registered owner of the vehicle, using the license plate number, the registered owner will be mailed a citation, which will include the violation photos and the vehicle speed. Bottom photo</a:t>
            </a:r>
            <a:r>
              <a:rPr lang="en-US" baseline="0" dirty="0"/>
              <a:t> is from Washington DC.</a:t>
            </a:r>
            <a:endParaRPr lang="en-US" b="1" dirty="0"/>
          </a:p>
          <a:p>
            <a:pPr eaLnBrk="1" hangingPunct="1"/>
            <a:r>
              <a:rPr lang="en-US" b="1" dirty="0"/>
              <a:t>Possible Problems: </a:t>
            </a:r>
            <a:r>
              <a:rPr lang="en-US" dirty="0"/>
              <a:t>Laws may vary by state.</a:t>
            </a:r>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59</a:t>
            </a:fld>
            <a:endParaRPr lang="en-US" dirty="0"/>
          </a:p>
        </p:txBody>
      </p:sp>
    </p:spTree>
    <p:extLst>
      <p:ext uri="{BB962C8B-B14F-4D97-AF65-F5344CB8AC3E}">
        <p14:creationId xmlns:p14="http://schemas.microsoft.com/office/powerpoint/2010/main" val="2011202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b="0" dirty="0"/>
              <a:t>Illustrat</a:t>
            </a:r>
            <a:r>
              <a:rPr lang="en-US" b="0" baseline="0" dirty="0"/>
              <a:t>e worker exposure</a:t>
            </a:r>
            <a:endParaRPr lang="en-US" b="0" dirty="0"/>
          </a:p>
          <a:p>
            <a:pPr eaLnBrk="1" hangingPunct="1"/>
            <a:r>
              <a:rPr lang="en-US" b="1" dirty="0"/>
              <a:t>Est. Presentation Time</a:t>
            </a:r>
            <a:r>
              <a:rPr lang="en-US" b="1" baseline="0" dirty="0"/>
              <a:t> (minutes): </a:t>
            </a:r>
            <a:r>
              <a:rPr lang="en-US" b="0" baseline="0" dirty="0"/>
              <a:t>Less than 1 minute</a:t>
            </a:r>
            <a:endParaRPr lang="en-US" b="0" dirty="0"/>
          </a:p>
          <a:p>
            <a:pPr eaLnBrk="1" hangingPunct="1"/>
            <a:r>
              <a:rPr lang="en-US" b="1" dirty="0"/>
              <a:t>Explanation of Cues/Builds: </a:t>
            </a:r>
            <a:r>
              <a:rPr lang="en-US" dirty="0"/>
              <a:t>None</a:t>
            </a:r>
          </a:p>
          <a:p>
            <a:pPr eaLnBrk="1" hangingPunct="1"/>
            <a:r>
              <a:rPr lang="en-US" b="1" dirty="0"/>
              <a:t>Suggested Comments:</a:t>
            </a:r>
            <a:r>
              <a:rPr lang="en-US" b="1" baseline="0" dirty="0"/>
              <a:t> </a:t>
            </a:r>
            <a:r>
              <a:rPr lang="en-US" b="0" baseline="0" dirty="0"/>
              <a:t>In this photo we can see that workers are expose to a roadway departure crash. The work occurs within the clear zone, so an errant driver would not have sufficient time and distance to stop before impacting a worker.</a:t>
            </a:r>
            <a:endParaRPr lang="en-US" b="0" dirty="0"/>
          </a:p>
          <a:p>
            <a:pPr eaLnBrk="1" hangingPunct="1"/>
            <a:r>
              <a:rPr lang="en-US" b="1" dirty="0"/>
              <a:t>Suggested Questions: </a:t>
            </a:r>
            <a:r>
              <a:rPr lang="en-US" b="0" dirty="0"/>
              <a:t>How</a:t>
            </a:r>
            <a:r>
              <a:rPr lang="en-US" b="0" baseline="0" dirty="0"/>
              <a:t> can we minimize exposure for this type of maintenance operation? TMAs? Shadow vehicles?</a:t>
            </a:r>
            <a:endParaRPr lang="en-US" b="0" dirty="0"/>
          </a:p>
          <a:p>
            <a:pPr eaLnBrk="1" hangingPunct="1"/>
            <a:r>
              <a:rPr lang="en-US" b="1" dirty="0"/>
              <a:t>Additional Information: </a:t>
            </a:r>
            <a:r>
              <a:rPr lang="en-US" dirty="0"/>
              <a:t>None</a:t>
            </a:r>
          </a:p>
          <a:p>
            <a:pPr eaLnBrk="1" hangingPunct="1"/>
            <a:r>
              <a:rPr lang="en-US" b="1" dirty="0"/>
              <a:t>Possible Problems: </a:t>
            </a:r>
            <a:r>
              <a:rPr lang="en-US" dirty="0"/>
              <a:t>Try to generate discussion</a:t>
            </a:r>
            <a:endParaRPr lang="en-US" sz="1800" dirty="0"/>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6</a:t>
            </a:fld>
            <a:endParaRPr lang="en-US" dirty="0"/>
          </a:p>
        </p:txBody>
      </p:sp>
    </p:spTree>
    <p:extLst>
      <p:ext uri="{BB962C8B-B14F-4D97-AF65-F5344CB8AC3E}">
        <p14:creationId xmlns:p14="http://schemas.microsoft.com/office/powerpoint/2010/main" val="18960088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dirty="0"/>
              <a:t>17. Drone Radar</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endParaRPr lang="en-US" dirty="0"/>
          </a:p>
          <a:p>
            <a:r>
              <a:rPr lang="en-US" b="1" dirty="0"/>
              <a:t>Suggested Comments:</a:t>
            </a:r>
            <a:r>
              <a:rPr lang="en-US" b="1" baseline="0" dirty="0"/>
              <a:t> </a:t>
            </a:r>
            <a:r>
              <a:rPr lang="en-US" b="0" kern="1200" baseline="0" dirty="0">
                <a:solidFill>
                  <a:schemeClr val="tx1"/>
                </a:solidFill>
              </a:rPr>
              <a:t>Drone radar can be used t</a:t>
            </a:r>
            <a:r>
              <a:rPr lang="en-US" kern="1200" baseline="0" dirty="0">
                <a:solidFill>
                  <a:schemeClr val="tx1"/>
                </a:solidFill>
              </a:rPr>
              <a:t>o alleviate some of the speeding problems in work zones. Radar drones are intended to slow those vehicles equipped with radar detectors (it is assumed that drivers with radar detectors typically drive faster than the mean). Drone radar is very effective in reducing the number of vehicles traveling at excessive speeds (i.e., 10 mph or more over the speed limit). The proportion of excessive speeders is reduced by 6 to 33 percent. </a:t>
            </a:r>
            <a:r>
              <a:rPr lang="en-US" b="1" kern="1200" baseline="0" dirty="0">
                <a:solidFill>
                  <a:schemeClr val="tx1"/>
                </a:solidFill>
              </a:rPr>
              <a:t>DISADVANTAGES:</a:t>
            </a:r>
            <a:r>
              <a:rPr lang="en-US" kern="1200" baseline="0" dirty="0">
                <a:solidFill>
                  <a:schemeClr val="tx1"/>
                </a:solidFill>
              </a:rPr>
              <a:t> Radar transmissions do not present a speed reducing stimulus to each driver approaching a work zone. Drone radar only targets motorists with radar detectors. Traffic speeds are reduced near the location of the drone radar, but about one mile after exposure the traffic speeds return to normal. Drone radar alone does not reduce traffic speeds to the desired level.</a:t>
            </a:r>
            <a:endParaRPr lang="en-US" b="1" dirty="0"/>
          </a:p>
          <a:p>
            <a:pPr eaLnBrk="1" hangingPunct="1"/>
            <a:r>
              <a:rPr lang="en-US" b="1" dirty="0"/>
              <a:t>Suggested Questions: </a:t>
            </a:r>
            <a:r>
              <a:rPr lang="en-US" dirty="0"/>
              <a:t>None</a:t>
            </a:r>
          </a:p>
          <a:p>
            <a:pPr eaLnBrk="1" hangingPunct="1"/>
            <a:r>
              <a:rPr lang="en-US" b="1" dirty="0"/>
              <a:t>Additional Information: </a:t>
            </a:r>
            <a:r>
              <a:rPr lang="en-US" kern="1200" baseline="0" dirty="0">
                <a:solidFill>
                  <a:schemeClr val="tx1"/>
                </a:solidFill>
              </a:rPr>
              <a:t>Drone Radar units range in price from $400.00 to $600.00.</a:t>
            </a:r>
            <a:endParaRPr lang="en-US" b="1" dirty="0"/>
          </a:p>
          <a:p>
            <a:pPr eaLnBrk="1" hangingPunct="1"/>
            <a:r>
              <a:rPr lang="en-US" b="1" dirty="0"/>
              <a:t>Possible Problems: </a:t>
            </a:r>
            <a:r>
              <a:rPr lang="en-US" dirty="0"/>
              <a:t>None</a:t>
            </a:r>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60</a:t>
            </a:fld>
            <a:endParaRPr lang="en-US" dirty="0"/>
          </a:p>
        </p:txBody>
      </p:sp>
    </p:spTree>
    <p:extLst>
      <p:ext uri="{BB962C8B-B14F-4D97-AF65-F5344CB8AC3E}">
        <p14:creationId xmlns:p14="http://schemas.microsoft.com/office/powerpoint/2010/main" val="7238616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18. Worker and Work Vehicle/Equipment Visibility</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Obviously, the more visible workers and equipment are, the less the chances of getting hit. Visibility is key. Make sure workers were ANSI 107 Class 2 apparel and mark vehicles and devices such as ABs with conspicuity tape (red and white). Also, proper illumination will help make things more visible.</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61</a:t>
            </a:fld>
            <a:endParaRPr lang="en-US" dirty="0"/>
          </a:p>
        </p:txBody>
      </p:sp>
    </p:spTree>
    <p:extLst>
      <p:ext uri="{BB962C8B-B14F-4D97-AF65-F5344CB8AC3E}">
        <p14:creationId xmlns:p14="http://schemas.microsoft.com/office/powerpoint/2010/main" val="41849225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19. Worker Training</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Worker training is critical. The more workers know about standards, guidelines and their options the safer they will be. Encourage workers to be certified.</a:t>
            </a:r>
            <a:endParaRPr lang="en-US" b="0" dirty="0"/>
          </a:p>
          <a:p>
            <a:pPr eaLnBrk="1" hangingPunct="1"/>
            <a:r>
              <a:rPr lang="en-US" b="1" dirty="0"/>
              <a:t>Suggested Questions: </a:t>
            </a:r>
            <a:r>
              <a:rPr lang="en-US" dirty="0"/>
              <a:t>None</a:t>
            </a:r>
          </a:p>
          <a:p>
            <a:pPr eaLnBrk="1" hangingPunct="1"/>
            <a:r>
              <a:rPr lang="en-US" b="1" dirty="0"/>
              <a:t>Additional Information: </a:t>
            </a:r>
            <a:r>
              <a:rPr lang="en-US" b="0" dirty="0"/>
              <a:t>Photo</a:t>
            </a:r>
            <a:r>
              <a:rPr lang="en-US" b="0" baseline="0" dirty="0"/>
              <a:t> is from i_495 in Virginia.</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62</a:t>
            </a:fld>
            <a:endParaRPr lang="en-US" dirty="0"/>
          </a:p>
        </p:txBody>
      </p:sp>
    </p:spTree>
    <p:extLst>
      <p:ext uri="{BB962C8B-B14F-4D97-AF65-F5344CB8AC3E}">
        <p14:creationId xmlns:p14="http://schemas.microsoft.com/office/powerpoint/2010/main" val="362359254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Illustrate previous point through a photo</a:t>
            </a:r>
            <a:endParaRPr lang="en-US"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Self explanatory</a:t>
            </a:r>
            <a:endParaRPr lang="en-US" b="0" dirty="0"/>
          </a:p>
          <a:p>
            <a:pPr eaLnBrk="1" hangingPunct="1"/>
            <a:r>
              <a:rPr lang="en-US" b="1" dirty="0"/>
              <a:t>Suggested Questions: </a:t>
            </a:r>
            <a:r>
              <a:rPr lang="en-US" dirty="0"/>
              <a:t>Was this</a:t>
            </a:r>
            <a:r>
              <a:rPr lang="en-US" baseline="0" dirty="0"/>
              <a:t> worker trained is safe installation and removal practices?</a:t>
            </a:r>
            <a:endParaRPr lang="en-US" dirty="0"/>
          </a:p>
          <a:p>
            <a:pPr eaLnBrk="1" hangingPunct="1"/>
            <a:r>
              <a:rPr lang="en-US" b="1" dirty="0"/>
              <a:t>Additional Information: </a:t>
            </a:r>
            <a:r>
              <a:rPr lang="en-US" dirty="0"/>
              <a:t>Photo is from I-495</a:t>
            </a:r>
            <a:r>
              <a:rPr lang="en-US" baseline="0" dirty="0"/>
              <a:t> in Virginia</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63</a:t>
            </a:fld>
            <a:endParaRPr lang="en-US" dirty="0"/>
          </a:p>
        </p:txBody>
      </p:sp>
    </p:spTree>
    <p:extLst>
      <p:ext uri="{BB962C8B-B14F-4D97-AF65-F5344CB8AC3E}">
        <p14:creationId xmlns:p14="http://schemas.microsoft.com/office/powerpoint/2010/main" val="235827927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20. Public Information</a:t>
            </a:r>
            <a:r>
              <a:rPr lang="en-US" baseline="0" dirty="0"/>
              <a:t> </a:t>
            </a:r>
            <a:r>
              <a:rPr lang="en-US" dirty="0"/>
              <a:t>and Traveler Information</a:t>
            </a:r>
          </a:p>
          <a:p>
            <a:pPr eaLnBrk="1" hangingPunct="1"/>
            <a:r>
              <a:rPr lang="en-US" b="1" dirty="0"/>
              <a:t>Est. Presentation Time: </a:t>
            </a:r>
            <a:r>
              <a:rPr lang="en-US" dirty="0"/>
              <a:t>1-2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The more information highway users have, the better. They can forgo the trip, go on different hours or choose an alternate route. There are several ways to provide this information. Remember that significant projects have to have a TMP with a public information component. Real-time information is best. Even PCMS can be used for this purpose.</a:t>
            </a:r>
            <a:endParaRPr lang="en-US" b="0" dirty="0"/>
          </a:p>
          <a:p>
            <a:pPr eaLnBrk="1" hangingPunct="1"/>
            <a:r>
              <a:rPr lang="en-US" b="1" dirty="0"/>
              <a:t>Suggested Questions: </a:t>
            </a:r>
            <a:r>
              <a:rPr lang="en-US" dirty="0"/>
              <a:t>None</a:t>
            </a:r>
          </a:p>
          <a:p>
            <a:r>
              <a:rPr lang="en-US" b="1" dirty="0"/>
              <a:t>Additional Information: </a:t>
            </a:r>
            <a:r>
              <a:rPr lang="en-US" b="0" dirty="0"/>
              <a:t>MUTCD: </a:t>
            </a:r>
            <a:r>
              <a:rPr lang="en-US" sz="1000" kern="1200" baseline="0" dirty="0">
                <a:solidFill>
                  <a:schemeClr val="tx1"/>
                </a:solidFill>
              </a:rPr>
              <a:t>Portable changeable message signs have a wide variety of applications in TTC zones including: roadway, lane, or ramp closures; incident management; width restriction information; speed control or reductions; advisories on work scheduling; road user management and diversion; warning of adverse conditions or special events; and other operational control.</a:t>
            </a:r>
            <a:endParaRPr lang="en-US" b="1" dirty="0"/>
          </a:p>
          <a:p>
            <a:pPr eaLnBrk="1" hangingPunct="1"/>
            <a:r>
              <a:rPr lang="en-US" b="1" dirty="0"/>
              <a:t>Possible Problems: </a:t>
            </a:r>
            <a:r>
              <a:rPr lang="en-US" b="0" dirty="0"/>
              <a:t>P</a:t>
            </a:r>
            <a:r>
              <a:rPr lang="en-US" dirty="0"/>
              <a:t>articipants may not be</a:t>
            </a:r>
            <a:r>
              <a:rPr lang="en-US" baseline="0" dirty="0"/>
              <a:t> aware of TMPs and their requirements. Be prepared to explain.</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64</a:t>
            </a:fld>
            <a:endParaRPr lang="en-US" dirty="0"/>
          </a:p>
        </p:txBody>
      </p:sp>
    </p:spTree>
    <p:extLst>
      <p:ext uri="{BB962C8B-B14F-4D97-AF65-F5344CB8AC3E}">
        <p14:creationId xmlns:p14="http://schemas.microsoft.com/office/powerpoint/2010/main" val="27528903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t>Key Message:</a:t>
            </a:r>
            <a:r>
              <a:rPr lang="en-US" b="1" baseline="0" dirty="0"/>
              <a:t> </a:t>
            </a:r>
            <a:r>
              <a:rPr lang="en-US" dirty="0"/>
              <a:t>Example of PI</a:t>
            </a:r>
          </a:p>
          <a:p>
            <a:pPr eaLnBrk="1" hangingPunct="1"/>
            <a:r>
              <a:rPr lang="en-US" b="1" dirty="0"/>
              <a:t>Est. Presentation Time: </a:t>
            </a:r>
            <a:r>
              <a:rPr lang="en-US" dirty="0"/>
              <a:t>1-2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Here are two examples of outreach. Think outside the box. How can we get information to our users? </a:t>
            </a:r>
            <a:r>
              <a:rPr lang="en-US" dirty="0"/>
              <a:t>Limited capacity closure projects require a significant amount of public information and outreach. Media outlets were used to disseminate details on the project, and information about alternate routes was available. As part of the </a:t>
            </a:r>
            <a:r>
              <a:rPr lang="en-US" i="1" dirty="0"/>
              <a:t>Fix Detroit 6 </a:t>
            </a:r>
            <a:r>
              <a:rPr lang="en-US" dirty="0"/>
              <a:t>program the I-75 project details were provided in a flyer included in the </a:t>
            </a:r>
            <a:r>
              <a:rPr lang="en-US" i="1" dirty="0"/>
              <a:t>Detroit Free </a:t>
            </a:r>
            <a:r>
              <a:rPr lang="en-US" i="1" dirty="0" err="1"/>
              <a:t>Press</a:t>
            </a:r>
            <a:r>
              <a:rPr lang="en-US" dirty="0" err="1"/>
              <a:t>Sunday</a:t>
            </a:r>
            <a:r>
              <a:rPr lang="en-US" dirty="0"/>
              <a:t> paper. The flyer related information on six projects. More than 850,000 </a:t>
            </a:r>
            <a:r>
              <a:rPr lang="en-US" i="1" dirty="0"/>
              <a:t>Fix Detroit 6 </a:t>
            </a:r>
            <a:r>
              <a:rPr lang="en-US" dirty="0"/>
              <a:t>flyers were included in the paper at a cost of over $80,000.</a:t>
            </a:r>
          </a:p>
          <a:p>
            <a:pPr eaLnBrk="1" hangingPunct="1"/>
            <a:r>
              <a:rPr lang="en-US" b="1" dirty="0"/>
              <a:t>Suggested Questions: </a:t>
            </a:r>
            <a:r>
              <a:rPr lang="en-US" b="0" baseline="0" dirty="0"/>
              <a:t>How can we get information to our users?</a:t>
            </a:r>
          </a:p>
          <a:p>
            <a:pPr marL="0" indent="0">
              <a:buNone/>
            </a:pPr>
            <a:r>
              <a:rPr lang="en-US" b="1" dirty="0"/>
              <a:t>Additional Information: </a:t>
            </a:r>
            <a:r>
              <a:rPr lang="en-US" sz="1200" kern="0" dirty="0"/>
              <a:t>Source: FHWA, Full Road Closure for Work Zone Operations</a:t>
            </a:r>
          </a:p>
          <a:p>
            <a:pPr eaLnBrk="1" hangingPunct="1"/>
            <a:r>
              <a:rPr lang="en-US" b="1" dirty="0"/>
              <a:t>Possible Problems: </a:t>
            </a:r>
            <a:r>
              <a:rPr lang="en-US" b="0" dirty="0"/>
              <a:t>None</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D3AA1005-96A5-4CE0-97A3-E1B7A70FFA11}" type="slidenum">
              <a:rPr lang="en-US" smtClean="0"/>
              <a:pPr>
                <a:defRPr/>
              </a:pPr>
              <a:t>65</a:t>
            </a:fld>
            <a:endParaRPr lang="en-US" dirty="0"/>
          </a:p>
        </p:txBody>
      </p:sp>
    </p:spTree>
    <p:extLst>
      <p:ext uri="{BB962C8B-B14F-4D97-AF65-F5344CB8AC3E}">
        <p14:creationId xmlns:p14="http://schemas.microsoft.com/office/powerpoint/2010/main" val="36547202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Illustrate previous point through an example</a:t>
            </a:r>
            <a:endParaRPr lang="en-US" b="0"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On July 2011, t</a:t>
            </a:r>
            <a:r>
              <a:rPr lang="en-US" dirty="0"/>
              <a:t>he 405 in LA was completely shut down in both directions between the 101 and 10 freeways -- an insanely busy 10-mile stretch -- beginning the night of Friday, July 15 and ending 5 a.m. the following Monday morning. The PI and scare</a:t>
            </a:r>
            <a:r>
              <a:rPr lang="en-US" baseline="0" dirty="0"/>
              <a:t> tactic was so successful that the construction took place without a hitch. They called it </a:t>
            </a:r>
            <a:r>
              <a:rPr lang="en-US" baseline="0" dirty="0" err="1"/>
              <a:t>Carmaggedon</a:t>
            </a:r>
            <a:r>
              <a:rPr lang="en-US" baseline="0" dirty="0"/>
              <a:t>! Drivers stayed home and there were no significant traffic issues.</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b="0" dirty="0"/>
              <a:t>This message may not satisfy the message content criteria of the CA MUTCD. Treat as a question if needed.</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66</a:t>
            </a:fld>
            <a:endParaRPr lang="en-US" dirty="0"/>
          </a:p>
        </p:txBody>
      </p:sp>
    </p:spTree>
    <p:extLst>
      <p:ext uri="{BB962C8B-B14F-4D97-AF65-F5344CB8AC3E}">
        <p14:creationId xmlns:p14="http://schemas.microsoft.com/office/powerpoint/2010/main" val="22352017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Illustrate previous point through an example</a:t>
            </a:r>
            <a:endParaRPr lang="en-US" b="0"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 </a:t>
            </a:r>
            <a:r>
              <a:rPr lang="en-US" b="0" dirty="0"/>
              <a:t>This is an example of</a:t>
            </a:r>
            <a:r>
              <a:rPr lang="en-US" b="0" baseline="0" dirty="0"/>
              <a:t> the public information campaign that took place.</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https://www.cbsnews.com/news/carmaggedon-las-405-becomes-ghost-freeway/</a:t>
            </a:r>
            <a:endParaRPr lang="en-US" b="1"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67</a:t>
            </a:fld>
            <a:endParaRPr lang="en-US" dirty="0"/>
          </a:p>
        </p:txBody>
      </p:sp>
    </p:spTree>
    <p:extLst>
      <p:ext uri="{BB962C8B-B14F-4D97-AF65-F5344CB8AC3E}">
        <p14:creationId xmlns:p14="http://schemas.microsoft.com/office/powerpoint/2010/main" val="326109971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21. Temporary Traffic Signals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dirty="0"/>
              <a:t>Temporary traffic signals and AFAD keep</a:t>
            </a:r>
            <a:r>
              <a:rPr lang="en-US" baseline="0" dirty="0"/>
              <a:t> workers out of the way. They also eliminate worker exposure.</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Photo on right is</a:t>
            </a:r>
            <a:r>
              <a:rPr lang="en-US" baseline="0" dirty="0"/>
              <a:t> from Hawaii.</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68</a:t>
            </a:fld>
            <a:endParaRPr lang="en-US" dirty="0"/>
          </a:p>
        </p:txBody>
      </p:sp>
    </p:spTree>
    <p:extLst>
      <p:ext uri="{BB962C8B-B14F-4D97-AF65-F5344CB8AC3E}">
        <p14:creationId xmlns:p14="http://schemas.microsoft.com/office/powerpoint/2010/main" val="382978765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t>Key Message:</a:t>
            </a:r>
            <a:r>
              <a:rPr lang="en-US" b="1" baseline="0" dirty="0"/>
              <a:t> </a:t>
            </a:r>
            <a:r>
              <a:rPr lang="en-US" dirty="0"/>
              <a:t>AFAD video</a:t>
            </a:r>
          </a:p>
          <a:p>
            <a:pPr eaLnBrk="1" hangingPunct="1"/>
            <a:r>
              <a:rPr lang="en-US" b="1" dirty="0"/>
              <a:t>Est. Presentation Time: </a:t>
            </a:r>
            <a:r>
              <a:rPr lang="en-US" dirty="0"/>
              <a:t>5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dirty="0"/>
              <a:t>Let’s look at a quick video of a PCMS</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a:t>
            </a:r>
            <a:r>
              <a:rPr lang="en-US" b="1"/>
              <a:t>: </a:t>
            </a:r>
            <a:r>
              <a:rPr lang="en-US"/>
              <a:t>Proprietary Device</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D3AA1005-96A5-4CE0-97A3-E1B7A70FFA11}" type="slidenum">
              <a:rPr lang="en-US" smtClean="0"/>
              <a:pPr>
                <a:defRPr/>
              </a:pPr>
              <a:t>69</a:t>
            </a:fld>
            <a:endParaRPr lang="en-US" dirty="0"/>
          </a:p>
        </p:txBody>
      </p:sp>
    </p:spTree>
    <p:extLst>
      <p:ext uri="{BB962C8B-B14F-4D97-AF65-F5344CB8AC3E}">
        <p14:creationId xmlns:p14="http://schemas.microsoft.com/office/powerpoint/2010/main" val="1482768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b="0" dirty="0"/>
              <a:t>Discuss when</a:t>
            </a:r>
            <a:r>
              <a:rPr lang="en-US" b="0" baseline="0" dirty="0"/>
              <a:t> to consider exposure control measures</a:t>
            </a:r>
            <a:endParaRPr lang="en-US" b="0"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b="1" baseline="0" dirty="0"/>
              <a:t> </a:t>
            </a:r>
            <a:r>
              <a:rPr lang="en-US" b="0" i="0" baseline="0" dirty="0"/>
              <a:t>According to Subpart K, exposure control measures s</a:t>
            </a:r>
            <a:r>
              <a:rPr lang="en-US" b="0" i="0" dirty="0"/>
              <a:t>hould be considered where appropriate to avoid or minimize worker exposure to motorized traffic and exposure of road users to work activities, while also providing adequate consideration to the potential impacts on mobility.</a:t>
            </a:r>
            <a:endParaRPr lang="en-US" b="1"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Questions: </a:t>
            </a:r>
            <a:r>
              <a:rPr lang="en-US" b="0" dirty="0"/>
              <a:t>Where</a:t>
            </a:r>
            <a:r>
              <a:rPr lang="en-US" b="0" baseline="0" dirty="0"/>
              <a:t> are they appropriate? Engineering judgment? </a:t>
            </a:r>
            <a:r>
              <a:rPr lang="en-US" b="0" i="0" dirty="0"/>
              <a:t>What is adequate consideration to the potential impacts on mobility?</a:t>
            </a:r>
            <a:r>
              <a:rPr lang="en-US" b="0" i="0" baseline="0" dirty="0"/>
              <a:t> Balancing safety and mobility!</a:t>
            </a:r>
            <a:endParaRPr lang="en-US" b="0" i="0" dirty="0"/>
          </a:p>
          <a:p>
            <a:pPr eaLnBrk="1" hangingPunct="1"/>
            <a:r>
              <a:rPr lang="en-US" b="1" dirty="0"/>
              <a:t>Additional Information: </a:t>
            </a:r>
            <a:r>
              <a:rPr lang="en-US" b="0" dirty="0"/>
              <a:t>Photo</a:t>
            </a:r>
            <a:r>
              <a:rPr lang="en-US" b="0" baseline="0" dirty="0"/>
              <a:t> is a screen capture from a TXDOT video</a:t>
            </a:r>
            <a:endParaRPr lang="en-US" b="1" dirty="0"/>
          </a:p>
          <a:p>
            <a:pPr eaLnBrk="1" hangingPunct="1"/>
            <a:r>
              <a:rPr lang="en-US" b="1" dirty="0"/>
              <a:t>Possible Problems: </a:t>
            </a:r>
            <a:r>
              <a:rPr lang="en-US" dirty="0"/>
              <a:t>None</a:t>
            </a:r>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7</a:t>
            </a:fld>
            <a:endParaRPr lang="en-US" dirty="0"/>
          </a:p>
        </p:txBody>
      </p:sp>
    </p:spTree>
    <p:extLst>
      <p:ext uri="{BB962C8B-B14F-4D97-AF65-F5344CB8AC3E}">
        <p14:creationId xmlns:p14="http://schemas.microsoft.com/office/powerpoint/2010/main" val="119732497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Illustrate previous point through a photo</a:t>
            </a:r>
            <a:endParaRPr lang="en-US"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Self explanatory</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Avoid spending time on this</a:t>
            </a:r>
            <a:r>
              <a:rPr lang="en-US" baseline="0" dirty="0"/>
              <a:t> topic unless questions are asked. Treat as a quick list and keep moving accordingly.</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70</a:t>
            </a:fld>
            <a:endParaRPr lang="en-US" dirty="0"/>
          </a:p>
        </p:txBody>
      </p:sp>
    </p:spTree>
    <p:extLst>
      <p:ext uri="{BB962C8B-B14F-4D97-AF65-F5344CB8AC3E}">
        <p14:creationId xmlns:p14="http://schemas.microsoft.com/office/powerpoint/2010/main" val="295444228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C. Uniformed Law</a:t>
            </a:r>
            <a:r>
              <a:rPr lang="en-US" baseline="0" dirty="0"/>
              <a:t> </a:t>
            </a:r>
            <a:r>
              <a:rPr lang="en-US" dirty="0"/>
              <a:t>Enforcement Officers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b="0" baseline="0" dirty="0"/>
              <a:t>The third group of strategies involves uniformed law enforcement officers. They may provide presence, to help deter speeding, and/or enforcement. They can be very effective but these officers should be trained themselves to be effective.</a:t>
            </a:r>
            <a:endParaRPr lang="en-US" b="0" dirty="0"/>
          </a:p>
          <a:p>
            <a:pPr eaLnBrk="1" hangingPunct="1"/>
            <a:r>
              <a:rPr lang="en-US" b="1" dirty="0"/>
              <a:t>Suggested Questions: </a:t>
            </a:r>
            <a:r>
              <a:rPr lang="en-US" dirty="0"/>
              <a:t>None</a:t>
            </a:r>
          </a:p>
          <a:p>
            <a:r>
              <a:rPr lang="en-US" b="1" dirty="0"/>
              <a:t>Additional Information: </a:t>
            </a:r>
            <a:r>
              <a:rPr lang="en-US" dirty="0"/>
              <a:t>MUTCD:</a:t>
            </a:r>
            <a:r>
              <a:rPr lang="en-US" baseline="0" dirty="0"/>
              <a:t> </a:t>
            </a:r>
            <a:r>
              <a:rPr lang="en-US" sz="1000" i="0" kern="1200" baseline="0" dirty="0">
                <a:solidFill>
                  <a:schemeClr val="tx1"/>
                </a:solidFill>
                <a:ea typeface="+mn-ea"/>
                <a:cs typeface="+mn-cs"/>
              </a:rPr>
              <a:t>Consideration should be given to stationing uniformed law enforcement officers and lighted patrol cars at night work locations where there is a concern that high speeds or impaired drivers might result in undue risks for workers or other drivers.</a:t>
            </a:r>
            <a:endParaRPr lang="en-US" b="1" i="0" dirty="0"/>
          </a:p>
          <a:p>
            <a:pPr eaLnBrk="1" hangingPunct="1"/>
            <a:r>
              <a:rPr lang="en-US" b="1" dirty="0"/>
              <a:t>Possible Problems: </a:t>
            </a:r>
            <a:r>
              <a:rPr lang="en-US" dirty="0"/>
              <a:t>None</a:t>
            </a:r>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71</a:t>
            </a:fld>
            <a:endParaRPr lang="en-US" dirty="0"/>
          </a:p>
        </p:txBody>
      </p:sp>
    </p:spTree>
    <p:extLst>
      <p:ext uri="{BB962C8B-B14F-4D97-AF65-F5344CB8AC3E}">
        <p14:creationId xmlns:p14="http://schemas.microsoft.com/office/powerpoint/2010/main" val="427125471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Law enforcement officers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r>
              <a:rPr lang="en-US" b="1" dirty="0"/>
              <a:t>Suggested Comments:</a:t>
            </a:r>
            <a:r>
              <a:rPr lang="en-US" b="1" baseline="0" dirty="0"/>
              <a:t> </a:t>
            </a:r>
            <a:r>
              <a:rPr lang="en-US" sz="1000" kern="1200" baseline="0" dirty="0">
                <a:solidFill>
                  <a:schemeClr val="tx1"/>
                </a:solidFill>
                <a:ea typeface="+mn-ea"/>
                <a:cs typeface="+mn-cs"/>
              </a:rPr>
              <a:t>The use of police enforcement in work zones is a common practice among state DOTs. Some states use off-duty state police officers who volunteer for assignment in work zones, for monetary gain. In some states, they are a pay item, in others, they are paid by the state. They may perform the functions of presence, to deter speeding, and enforcement. They should be on the shoulder within the advance warning area and never blocking a lane.</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b="0" dirty="0"/>
              <a:t>Previously</a:t>
            </a:r>
            <a:r>
              <a:rPr lang="en-US" b="0" baseline="0" dirty="0"/>
              <a:t> discussed. Keep brief.</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72</a:t>
            </a:fld>
            <a:endParaRPr lang="en-US" dirty="0"/>
          </a:p>
        </p:txBody>
      </p:sp>
    </p:spTree>
    <p:extLst>
      <p:ext uri="{BB962C8B-B14F-4D97-AF65-F5344CB8AC3E}">
        <p14:creationId xmlns:p14="http://schemas.microsoft.com/office/powerpoint/2010/main" val="274182784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b="0" baseline="0" dirty="0"/>
              <a:t>Discuss when to consider law enforcement officers in work zones</a:t>
            </a:r>
            <a:endParaRPr lang="en-US" b="0"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sz="1000" kern="1200" baseline="0" dirty="0">
                <a:solidFill>
                  <a:schemeClr val="tx1"/>
                </a:solidFill>
              </a:rPr>
              <a:t>Their criteria for use is either ADT and/or nighttime work. Other considerations are listed on the screen. Engineering judgment is needed.</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Discuss</a:t>
            </a:r>
            <a:r>
              <a:rPr lang="en-US" baseline="0" dirty="0"/>
              <a:t> as needed</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73</a:t>
            </a:fld>
            <a:endParaRPr lang="en-US" dirty="0"/>
          </a:p>
        </p:txBody>
      </p:sp>
    </p:spTree>
    <p:extLst>
      <p:ext uri="{BB962C8B-B14F-4D97-AF65-F5344CB8AC3E}">
        <p14:creationId xmlns:p14="http://schemas.microsoft.com/office/powerpoint/2010/main" val="155783871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b="0" baseline="0" dirty="0"/>
              <a:t>Discuss when to consider law enforcement officers in work zones</a:t>
            </a:r>
            <a:endParaRPr lang="en-US" b="0"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sz="1000" b="0" kern="1200" baseline="0" dirty="0">
                <a:solidFill>
                  <a:schemeClr val="tx1"/>
                </a:solidFill>
                <a:ea typeface="+mn-ea"/>
                <a:cs typeface="+mn-cs"/>
              </a:rPr>
              <a:t>Additional </a:t>
            </a:r>
            <a:r>
              <a:rPr lang="en-US" sz="1000" kern="1200" baseline="0" dirty="0">
                <a:solidFill>
                  <a:schemeClr val="tx1"/>
                </a:solidFill>
                <a:ea typeface="+mn-ea"/>
                <a:cs typeface="+mn-cs"/>
              </a:rPr>
              <a:t> considerations are listed on the screen.</a:t>
            </a:r>
            <a:endParaRPr lang="en-US" b="0" dirty="0"/>
          </a:p>
          <a:p>
            <a:pPr eaLnBrk="1" hangingPunct="1"/>
            <a:r>
              <a:rPr lang="en-US" b="1" dirty="0"/>
              <a:t>Suggested Questions: </a:t>
            </a:r>
            <a:r>
              <a:rPr lang="en-US" dirty="0"/>
              <a:t>None</a:t>
            </a:r>
          </a:p>
          <a:p>
            <a:pPr eaLnBrk="1" hangingPunct="1"/>
            <a:r>
              <a:rPr lang="en-US" b="1" dirty="0"/>
              <a:t>Additional Information: </a:t>
            </a:r>
            <a:r>
              <a:rPr lang="en-US" b="0" dirty="0"/>
              <a:t>Photo</a:t>
            </a:r>
            <a:r>
              <a:rPr lang="en-US" b="0" baseline="0" dirty="0"/>
              <a:t> is from MassDOT video clip.</a:t>
            </a:r>
            <a:endParaRPr lang="en-US" b="1" dirty="0"/>
          </a:p>
          <a:p>
            <a:pPr eaLnBrk="1" hangingPunct="1"/>
            <a:r>
              <a:rPr lang="en-US" b="1" dirty="0"/>
              <a:t>Possible Problems: </a:t>
            </a:r>
            <a:r>
              <a:rPr lang="en-US" dirty="0"/>
              <a:t>Discuss</a:t>
            </a:r>
            <a:r>
              <a:rPr lang="en-US" baseline="0" dirty="0"/>
              <a:t> as needed</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74</a:t>
            </a:fld>
            <a:endParaRPr lang="en-US" dirty="0"/>
          </a:p>
        </p:txBody>
      </p:sp>
    </p:spTree>
    <p:extLst>
      <p:ext uri="{BB962C8B-B14F-4D97-AF65-F5344CB8AC3E}">
        <p14:creationId xmlns:p14="http://schemas.microsoft.com/office/powerpoint/2010/main" val="57997432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b="0" baseline="0" dirty="0"/>
              <a:t>Discuss when to consider law enforcement officers in work zones</a:t>
            </a:r>
            <a:endParaRPr lang="en-US" b="0"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eaLnBrk="1" hangingPunct="1"/>
            <a:r>
              <a:rPr lang="en-US" b="1" dirty="0"/>
              <a:t>Suggested Comments:</a:t>
            </a:r>
            <a:r>
              <a:rPr lang="en-US" b="1" baseline="0" dirty="0"/>
              <a:t> </a:t>
            </a:r>
            <a:r>
              <a:rPr lang="en-US" sz="1000" b="0" kern="1200" baseline="0" dirty="0">
                <a:solidFill>
                  <a:schemeClr val="tx1"/>
                </a:solidFill>
                <a:ea typeface="+mn-ea"/>
                <a:cs typeface="+mn-cs"/>
              </a:rPr>
              <a:t>Additional </a:t>
            </a:r>
            <a:r>
              <a:rPr lang="en-US" sz="1000" kern="1200" baseline="0" dirty="0">
                <a:solidFill>
                  <a:schemeClr val="tx1"/>
                </a:solidFill>
                <a:ea typeface="+mn-ea"/>
                <a:cs typeface="+mn-cs"/>
              </a:rPr>
              <a:t> considerations are listed on the screen.</a:t>
            </a:r>
            <a:endParaRPr lang="en-US" b="0" dirty="0"/>
          </a:p>
          <a:p>
            <a:pPr eaLnBrk="1" hangingPunct="1"/>
            <a:r>
              <a:rPr lang="en-US" b="1" dirty="0"/>
              <a:t>Suggested Questions: </a:t>
            </a:r>
            <a:r>
              <a:rPr lang="en-US" dirty="0"/>
              <a:t>None</a:t>
            </a:r>
          </a:p>
          <a:p>
            <a:pPr eaLnBrk="1" hangingPunct="1"/>
            <a:r>
              <a:rPr lang="en-US" b="1" dirty="0"/>
              <a:t>Additional Information: </a:t>
            </a:r>
            <a:r>
              <a:rPr lang="en-US" b="0" dirty="0"/>
              <a:t>None</a:t>
            </a:r>
            <a:endParaRPr lang="en-US" b="1" dirty="0"/>
          </a:p>
          <a:p>
            <a:pPr eaLnBrk="1" hangingPunct="1"/>
            <a:r>
              <a:rPr lang="en-US" b="1" dirty="0"/>
              <a:t>Possible Problems: </a:t>
            </a:r>
            <a:r>
              <a:rPr lang="en-US" dirty="0"/>
              <a:t>Discuss</a:t>
            </a:r>
            <a:r>
              <a:rPr lang="en-US" baseline="0" dirty="0"/>
              <a:t> as needed</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75</a:t>
            </a:fld>
            <a:endParaRPr lang="en-US" dirty="0"/>
          </a:p>
        </p:txBody>
      </p:sp>
    </p:spTree>
    <p:extLst>
      <p:ext uri="{BB962C8B-B14F-4D97-AF65-F5344CB8AC3E}">
        <p14:creationId xmlns:p14="http://schemas.microsoft.com/office/powerpoint/2010/main" val="319670435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w="9525"/>
        </p:spPr>
        <p:txBody>
          <a:bodyPr/>
          <a:lstStyle/>
          <a:p>
            <a:pPr eaLnBrk="1" hangingPunct="1"/>
            <a:r>
              <a:rPr lang="en-US" b="1" dirty="0"/>
              <a:t>Key Message: </a:t>
            </a:r>
            <a:r>
              <a:rPr lang="en-US" dirty="0"/>
              <a:t>Discuss potential patrol vehicle position during stationary work zones.</a:t>
            </a:r>
          </a:p>
          <a:p>
            <a:pPr eaLnBrk="1" hangingPunct="1"/>
            <a:r>
              <a:rPr lang="en-US" b="1" dirty="0"/>
              <a:t>Est. Presentation Time: </a:t>
            </a:r>
            <a:r>
              <a:rPr lang="en-US" dirty="0"/>
              <a:t>Less than 1 minute</a:t>
            </a:r>
          </a:p>
          <a:p>
            <a:pPr eaLnBrk="1" hangingPunct="1"/>
            <a:r>
              <a:rPr lang="en-US" b="1" dirty="0"/>
              <a:t>Explanation of Cues/Builds: </a:t>
            </a:r>
            <a:r>
              <a:rPr lang="en-US" b="0" dirty="0"/>
              <a:t>Text</a:t>
            </a:r>
            <a:r>
              <a:rPr lang="en-US" b="0" baseline="0" dirty="0"/>
              <a:t> box appears on click</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 </a:t>
            </a:r>
            <a:r>
              <a:rPr lang="en-US" dirty="0"/>
              <a:t>Law enforcement officers are not</a:t>
            </a:r>
            <a:r>
              <a:rPr lang="en-US" baseline="0" dirty="0"/>
              <a:t> </a:t>
            </a:r>
            <a:r>
              <a:rPr lang="en-US" dirty="0"/>
              <a:t>immune to crashes, </a:t>
            </a:r>
            <a:r>
              <a:rPr kumimoji="0" lang="en-US" sz="1000" b="0" i="0" u="none" strike="noStrike" kern="0" cap="none" spc="0" normalizeH="0" baseline="0" noProof="0" dirty="0">
                <a:ln>
                  <a:noFill/>
                </a:ln>
                <a:solidFill>
                  <a:schemeClr val="tx1"/>
                </a:solidFill>
                <a:effectLst/>
                <a:uLnTx/>
                <a:uFillTx/>
                <a:ea typeface="+mn-ea"/>
                <a:cs typeface="+mn-cs"/>
              </a:rPr>
              <a:t>nor</a:t>
            </a:r>
            <a:r>
              <a:rPr kumimoji="0" lang="en-US" sz="1000" b="0" i="0" u="none" strike="noStrike" kern="0" cap="none" spc="0" normalizeH="0" noProof="0" dirty="0">
                <a:ln>
                  <a:noFill/>
                </a:ln>
                <a:solidFill>
                  <a:schemeClr val="tx1"/>
                </a:solidFill>
                <a:effectLst/>
                <a:uLnTx/>
                <a:uFillTx/>
                <a:ea typeface="+mn-ea"/>
                <a:cs typeface="+mn-cs"/>
              </a:rPr>
              <a:t> are they a substitute for proper temporary traffic control and positive protection. They are vulnerable</a:t>
            </a:r>
            <a:r>
              <a:rPr kumimoji="0" lang="en-US" sz="1000" b="0" i="0" u="none" strike="noStrike" kern="0" cap="none" spc="0" normalizeH="0" baseline="0" noProof="0" dirty="0">
                <a:ln>
                  <a:noFill/>
                </a:ln>
                <a:solidFill>
                  <a:schemeClr val="tx1"/>
                </a:solidFill>
                <a:effectLst/>
                <a:uLnTx/>
                <a:uFillTx/>
                <a:ea typeface="+mn-ea"/>
                <a:cs typeface="+mn-cs"/>
              </a:rPr>
              <a:t> human beings. Don’t use a patrol vehicle to block a lane! That is not their function. They are not a TMA!</a:t>
            </a:r>
            <a:endParaRPr lang="en-US" dirty="0"/>
          </a:p>
          <a:p>
            <a:pPr eaLnBrk="1" hangingPunct="1"/>
            <a:r>
              <a:rPr lang="en-US" b="1" dirty="0"/>
              <a:t>Suggested Questions: </a:t>
            </a:r>
            <a:r>
              <a:rPr lang="en-US" dirty="0"/>
              <a:t>None</a:t>
            </a:r>
          </a:p>
          <a:p>
            <a:pPr eaLnBrk="1" hangingPunct="1"/>
            <a:r>
              <a:rPr lang="en-US" b="1" dirty="0"/>
              <a:t>Additional Information: </a:t>
            </a:r>
            <a:r>
              <a:rPr lang="en-US" dirty="0"/>
              <a:t>Photo is from Virginia, by D. Rush.</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81182709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noFill/>
          <a:ln w="9525"/>
        </p:spPr>
        <p:txBody>
          <a:bodyPr/>
          <a:lstStyle/>
          <a:p>
            <a:pPr eaLnBrk="1" hangingPunct="1"/>
            <a:r>
              <a:rPr lang="en-US" b="1" dirty="0"/>
              <a:t>Key Message: </a:t>
            </a:r>
            <a:r>
              <a:rPr lang="en-US" dirty="0"/>
              <a:t>Discuss patrol vehicle positioning</a:t>
            </a:r>
          </a:p>
          <a:p>
            <a:pPr eaLnBrk="1" hangingPunct="1"/>
            <a:r>
              <a:rPr lang="en-US" b="1" dirty="0"/>
              <a:t>Est. Presentation Time: </a:t>
            </a:r>
            <a:r>
              <a:rPr lang="en-US" dirty="0"/>
              <a:t>Based on discussion</a:t>
            </a:r>
          </a:p>
          <a:p>
            <a:pPr eaLnBrk="1" hangingPunct="1"/>
            <a:r>
              <a:rPr lang="en-US" b="1" dirty="0"/>
              <a:t>Explanation of Cues/Builds: </a:t>
            </a:r>
            <a:r>
              <a:rPr lang="en-US" dirty="0"/>
              <a:t>None</a:t>
            </a:r>
          </a:p>
          <a:p>
            <a:pPr eaLnBrk="1" hangingPunct="1"/>
            <a:r>
              <a:rPr lang="en-US" b="1" dirty="0"/>
              <a:t>Suggested Comments: </a:t>
            </a:r>
            <a:r>
              <a:rPr lang="en-US" dirty="0"/>
              <a:t>Let’s open the floor for discussion. Based on what you have learned so far, where would you position your patrol vehicle if working on a lane closure?</a:t>
            </a:r>
          </a:p>
          <a:p>
            <a:pPr eaLnBrk="1" hangingPunct="1"/>
            <a:r>
              <a:rPr lang="en-US" b="1" dirty="0"/>
              <a:t>Suggested Questions: </a:t>
            </a:r>
            <a:r>
              <a:rPr lang="en-US" dirty="0"/>
              <a:t>Should it be in the buffer space? In the taper? In the termination area? Where can you be safe and at the same time effective? (Answers on next slide)</a:t>
            </a:r>
          </a:p>
          <a:p>
            <a:pPr eaLnBrk="1" hangingPunct="1"/>
            <a:r>
              <a:rPr lang="en-US" b="1" dirty="0"/>
              <a:t>Additional Information: </a:t>
            </a:r>
            <a:r>
              <a:rPr lang="en-US" dirty="0"/>
              <a:t>None</a:t>
            </a:r>
          </a:p>
          <a:p>
            <a:pPr eaLnBrk="1" hangingPunct="1"/>
            <a:r>
              <a:rPr lang="en-US" b="1" dirty="0"/>
              <a:t>Possible Problems: </a:t>
            </a:r>
            <a:r>
              <a:rPr lang="en-US" dirty="0"/>
              <a:t>Little discussion may be possible. Other publications developed under the grant refer position and orientation to local preference or policy.  The FHWA had not previously seen data sufficient to recommend facing 1 direction over another. </a:t>
            </a:r>
          </a:p>
          <a:p>
            <a:pPr eaLnBrk="1" hangingPunct="1"/>
            <a:endParaRPr lang="en-US" dirty="0"/>
          </a:p>
        </p:txBody>
      </p:sp>
    </p:spTree>
    <p:extLst>
      <p:ext uri="{BB962C8B-B14F-4D97-AF65-F5344CB8AC3E}">
        <p14:creationId xmlns:p14="http://schemas.microsoft.com/office/powerpoint/2010/main" val="387813763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1143000" y="685800"/>
            <a:ext cx="4572000" cy="3429000"/>
          </a:xfrm>
          <a:ln/>
        </p:spPr>
      </p:sp>
      <p:sp>
        <p:nvSpPr>
          <p:cNvPr id="83971" name="Rectangle 3"/>
          <p:cNvSpPr>
            <a:spLocks noGrp="1" noChangeArrowheads="1"/>
          </p:cNvSpPr>
          <p:nvPr>
            <p:ph type="body" idx="1"/>
          </p:nvPr>
        </p:nvSpPr>
        <p:spPr>
          <a:xfrm>
            <a:off x="533400" y="4344025"/>
            <a:ext cx="5791200" cy="4114488"/>
          </a:xfrm>
          <a:noFill/>
          <a:ln w="9525"/>
        </p:spPr>
        <p:txBody>
          <a:bodyPr/>
          <a:lstStyle/>
          <a:p>
            <a:pPr eaLnBrk="1" hangingPunct="1"/>
            <a:r>
              <a:rPr lang="en-US" b="1" dirty="0"/>
              <a:t>Key Message: </a:t>
            </a:r>
            <a:r>
              <a:rPr lang="en-US" dirty="0"/>
              <a:t>Suggest patrol vehicle positioning.</a:t>
            </a:r>
          </a:p>
          <a:p>
            <a:pPr eaLnBrk="1" hangingPunct="1"/>
            <a:r>
              <a:rPr lang="en-US" b="1" dirty="0"/>
              <a:t>Est. Presentation Time: </a:t>
            </a:r>
            <a:r>
              <a:rPr lang="en-US" dirty="0"/>
              <a:t>3-4 minutes</a:t>
            </a:r>
          </a:p>
          <a:p>
            <a:pPr eaLnBrk="1" hangingPunct="1"/>
            <a:r>
              <a:rPr lang="en-US" b="1" dirty="0"/>
              <a:t>Explanation of Cues/Builds: </a:t>
            </a:r>
            <a:r>
              <a:rPr lang="en-US" dirty="0"/>
              <a:t>Bullets appear on subsequent clicks.</a:t>
            </a:r>
          </a:p>
          <a:p>
            <a:pPr eaLnBrk="1" hangingPunct="1"/>
            <a:r>
              <a:rPr lang="en-US" b="1" dirty="0"/>
              <a:t>Suggested Comments: </a:t>
            </a:r>
            <a:r>
              <a:rPr lang="en-US" dirty="0"/>
              <a:t>This is what we recommend. Remember each case is different and that judgment is involved. Use common sense! We recommend what’s on the slide: FACING TRAFFIC before the 2</a:t>
            </a:r>
            <a:r>
              <a:rPr lang="en-US" baseline="30000" dirty="0"/>
              <a:t>nd</a:t>
            </a:r>
            <a:r>
              <a:rPr lang="en-US" dirty="0"/>
              <a:t> and 3</a:t>
            </a:r>
            <a:r>
              <a:rPr lang="en-US" baseline="30000" dirty="0"/>
              <a:t>rd</a:t>
            </a:r>
            <a:r>
              <a:rPr lang="en-US" dirty="0"/>
              <a:t> sign. This is when motorists are about to make their maneuvers.</a:t>
            </a:r>
          </a:p>
          <a:p>
            <a:pPr eaLnBrk="1" hangingPunct="1"/>
            <a:r>
              <a:rPr lang="en-US" b="1" dirty="0"/>
              <a:t>Suggested Questions: </a:t>
            </a:r>
            <a:r>
              <a:rPr lang="en-US" dirty="0"/>
              <a:t>Why facing traffic? Advantages? Disadvantage? See following slide.</a:t>
            </a:r>
          </a:p>
          <a:p>
            <a:pPr eaLnBrk="1" hangingPunct="1"/>
            <a:r>
              <a:rPr lang="en-US" b="1" dirty="0"/>
              <a:t>Additional Information: </a:t>
            </a:r>
            <a:r>
              <a:rPr lang="en-US" dirty="0"/>
              <a:t>There is little information on this. This is what one state (Louisiana) is doing. This is not required by the MUTCD or any standard that we are aware of.</a:t>
            </a:r>
          </a:p>
          <a:p>
            <a:pPr eaLnBrk="1" hangingPunct="1"/>
            <a:r>
              <a:rPr lang="en-US" b="1" dirty="0"/>
              <a:t>Possible Problems: </a:t>
            </a:r>
            <a:r>
              <a:rPr lang="en-US" dirty="0"/>
              <a:t>This may be controversial. Be prepared to defend your suggestion. Do not argue. This is a suggestion only. </a:t>
            </a:r>
          </a:p>
          <a:p>
            <a:pPr eaLnBrk="1" hangingPunct="1"/>
            <a:endParaRPr lang="en-US" dirty="0"/>
          </a:p>
        </p:txBody>
      </p:sp>
    </p:spTree>
    <p:extLst>
      <p:ext uri="{BB962C8B-B14F-4D97-AF65-F5344CB8AC3E}">
        <p14:creationId xmlns:p14="http://schemas.microsoft.com/office/powerpoint/2010/main" val="84412486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Discuss patrol vehicle positioning</a:t>
            </a:r>
          </a:p>
          <a:p>
            <a:pPr eaLnBrk="1" hangingPunct="1"/>
            <a:r>
              <a:rPr lang="en-US" b="1" dirty="0"/>
              <a:t>Est. Presentation Time: </a:t>
            </a:r>
            <a:r>
              <a:rPr lang="en-US" dirty="0"/>
              <a:t>Based on discussion</a:t>
            </a:r>
          </a:p>
          <a:p>
            <a:pPr eaLnBrk="1" hangingPunct="1"/>
            <a:r>
              <a:rPr lang="en-US" b="1" dirty="0"/>
              <a:t>Explanation of Cues/Builds: </a:t>
            </a:r>
            <a:r>
              <a:rPr lang="en-US" dirty="0"/>
              <a:t>None</a:t>
            </a:r>
          </a:p>
          <a:p>
            <a:r>
              <a:rPr lang="en-US" b="1" dirty="0"/>
              <a:t>Suggested Comments: </a:t>
            </a:r>
            <a:r>
              <a:rPr lang="en-US" sz="1000" kern="1200" baseline="0" dirty="0">
                <a:solidFill>
                  <a:schemeClr val="tx1"/>
                </a:solidFill>
              </a:rPr>
              <a:t>Several conditions causing police use to be ineffective include:</a:t>
            </a:r>
          </a:p>
          <a:p>
            <a:r>
              <a:rPr lang="en-US" sz="1000" kern="1200" baseline="0" dirty="0">
                <a:solidFill>
                  <a:schemeClr val="tx1"/>
                </a:solidFill>
              </a:rPr>
              <a:t>• Officer leaves the work zone for enforcement and is not visible.</a:t>
            </a:r>
          </a:p>
          <a:p>
            <a:r>
              <a:rPr lang="en-US" sz="1000" kern="1200" baseline="0" dirty="0">
                <a:solidFill>
                  <a:schemeClr val="tx1"/>
                </a:solidFill>
              </a:rPr>
              <a:t>• Traffic is very heavy.</a:t>
            </a:r>
          </a:p>
          <a:p>
            <a:r>
              <a:rPr lang="en-US" sz="1000" kern="1200" baseline="0" dirty="0">
                <a:solidFill>
                  <a:schemeClr val="tx1"/>
                </a:solidFill>
              </a:rPr>
              <a:t>• Officer is parked within the work zone and not back with the end of the queue.</a:t>
            </a:r>
          </a:p>
          <a:p>
            <a:r>
              <a:rPr lang="en-US" sz="1000" kern="1200" baseline="0" dirty="0">
                <a:solidFill>
                  <a:schemeClr val="tx1"/>
                </a:solidFill>
              </a:rPr>
              <a:t>• Officer does not issue any citations.</a:t>
            </a:r>
          </a:p>
          <a:p>
            <a:r>
              <a:rPr lang="en-US" sz="1000" kern="1200" baseline="0" dirty="0">
                <a:solidFill>
                  <a:schemeClr val="tx1"/>
                </a:solidFill>
              </a:rPr>
              <a:t>• There are not enough officers; at least two are needed for most work zones.</a:t>
            </a:r>
          </a:p>
          <a:p>
            <a:r>
              <a:rPr lang="en-US" sz="1000" kern="1200" baseline="0" dirty="0">
                <a:solidFill>
                  <a:schemeClr val="tx1"/>
                </a:solidFill>
              </a:rPr>
              <a:t>• Officer is not positioned in the correct location.</a:t>
            </a:r>
            <a:endParaRPr lang="en-US" dirty="0"/>
          </a:p>
          <a:p>
            <a:pPr eaLnBrk="1" hangingPunct="1"/>
            <a:r>
              <a:rPr lang="en-US" b="1" dirty="0"/>
              <a:t>Suggested Questions: </a:t>
            </a:r>
            <a:r>
              <a:rPr lang="en-US" dirty="0"/>
              <a:t>What leads to this? Untrained officers or officers not</a:t>
            </a:r>
            <a:r>
              <a:rPr lang="en-US" baseline="0" dirty="0"/>
              <a:t> attending the preconstruction conference.</a:t>
            </a:r>
            <a:endParaRPr lang="en-US" dirty="0"/>
          </a:p>
          <a:p>
            <a:pPr eaLnBrk="1" hangingPunct="1"/>
            <a:r>
              <a:rPr lang="en-US" b="1" dirty="0"/>
              <a:t>Additional Information: </a:t>
            </a:r>
            <a:r>
              <a:rPr lang="en-US" dirty="0"/>
              <a:t>None</a:t>
            </a:r>
          </a:p>
          <a:p>
            <a:pPr eaLnBrk="1" hangingPunct="1"/>
            <a:r>
              <a:rPr lang="en-US" b="1" dirty="0"/>
              <a:t>Possible Problems: </a:t>
            </a:r>
            <a:r>
              <a:rPr lang="en-US" dirty="0"/>
              <a:t>Little discussion may be possible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79</a:t>
            </a:fld>
            <a:endParaRPr lang="en-US" dirty="0"/>
          </a:p>
        </p:txBody>
      </p:sp>
    </p:spTree>
    <p:extLst>
      <p:ext uri="{BB962C8B-B14F-4D97-AF65-F5344CB8AC3E}">
        <p14:creationId xmlns:p14="http://schemas.microsoft.com/office/powerpoint/2010/main" val="2148161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t>Key Message: </a:t>
            </a:r>
            <a:r>
              <a:rPr lang="en-US" b="0" dirty="0"/>
              <a:t>Internal Traffic Control Plans</a:t>
            </a:r>
          </a:p>
          <a:p>
            <a:pPr eaLnBrk="1" hangingPunct="1"/>
            <a:r>
              <a:rPr lang="en-US" b="1" dirty="0"/>
              <a:t>Est. Presentation Time: </a:t>
            </a:r>
            <a:r>
              <a:rPr lang="en-US" dirty="0"/>
              <a:t>Less than 1 minute(s)</a:t>
            </a:r>
          </a:p>
          <a:p>
            <a:pPr eaLnBrk="1" hangingPunct="1"/>
            <a:r>
              <a:rPr lang="en-US" b="1" dirty="0"/>
              <a:t>Explanation of Cues/Builds: </a:t>
            </a:r>
            <a:r>
              <a:rPr lang="en-US" b="0"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 </a:t>
            </a:r>
            <a:r>
              <a:rPr lang="en-US" i="1" dirty="0"/>
              <a:t>Internal Traffic Control Plans</a:t>
            </a:r>
            <a:r>
              <a:rPr lang="en-US" dirty="0"/>
              <a:t> focus on keeping workers on foot from being struck by construction equipment and large trucks within the activity area of a work zone. For instance, ITCP provide rules for workers to move within the work space, utilizes back-up alarms, MUTCD signs to control the movement of work vehicles, etc. </a:t>
            </a:r>
            <a:endParaRPr lang="en-US" b="1"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Questions: </a:t>
            </a:r>
            <a:r>
              <a:rPr lang="en-US" b="0" dirty="0"/>
              <a:t>None</a:t>
            </a:r>
            <a:endParaRPr lang="en-US" b="0" i="0" dirty="0"/>
          </a:p>
          <a:p>
            <a:pPr eaLnBrk="1" hangingPunct="1"/>
            <a:r>
              <a:rPr lang="en-US" b="1" dirty="0"/>
              <a:t>Additional Information: </a:t>
            </a:r>
            <a:r>
              <a:rPr lang="en-US" b="0" dirty="0"/>
              <a:t>Guidance document is available at : </a:t>
            </a:r>
            <a:r>
              <a:rPr lang="en-US" sz="1200" u="sng" kern="1200" dirty="0">
                <a:solidFill>
                  <a:schemeClr val="tx1"/>
                </a:solidFill>
                <a:effectLst/>
                <a:latin typeface="Arial" panose="020B0604020202020204" pitchFamily="34" charset="0"/>
                <a:ea typeface="+mn-ea"/>
                <a:cs typeface="+mn-cs"/>
                <a:hlinkClick r:id="rId3"/>
              </a:rPr>
              <a:t>https://www.workzonesafety.org/publication/guidance-developing-internal-traffic-control-plans-itcps-for-work-zones/</a:t>
            </a:r>
            <a:endParaRPr lang="en-US" b="1" dirty="0"/>
          </a:p>
          <a:p>
            <a:pPr eaLnBrk="1" hangingPunct="1"/>
            <a:r>
              <a:rPr lang="en-US" b="1" dirty="0"/>
              <a:t>Possible Problems: </a:t>
            </a:r>
            <a:r>
              <a:rPr lang="en-US" dirty="0"/>
              <a:t>None</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D3AA1005-96A5-4CE0-97A3-E1B7A70FFA11}" type="slidenum">
              <a:rPr lang="en-US" smtClean="0"/>
              <a:pPr>
                <a:defRPr/>
              </a:pPr>
              <a:t>8</a:t>
            </a:fld>
            <a:endParaRPr lang="en-US" dirty="0"/>
          </a:p>
        </p:txBody>
      </p:sp>
    </p:spTree>
    <p:extLst>
      <p:ext uri="{BB962C8B-B14F-4D97-AF65-F5344CB8AC3E}">
        <p14:creationId xmlns:p14="http://schemas.microsoft.com/office/powerpoint/2010/main" val="10610412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dirty="0"/>
              <a:t>Recap slide</a:t>
            </a:r>
          </a:p>
          <a:p>
            <a:pPr eaLnBrk="1" hangingPunct="1"/>
            <a:r>
              <a:rPr lang="en-US" b="1" dirty="0"/>
              <a:t>Est. Presentation Time: </a:t>
            </a:r>
            <a:r>
              <a:rPr lang="en-US" dirty="0"/>
              <a:t>2-3 minutes</a:t>
            </a:r>
          </a:p>
          <a:p>
            <a:pPr eaLnBrk="1" hangingPunct="1"/>
            <a:r>
              <a:rPr lang="en-US" b="1" dirty="0"/>
              <a:t>Explanation of Cues/Builds: </a:t>
            </a:r>
            <a:r>
              <a:rPr lang="en-US" dirty="0"/>
              <a:t>None</a:t>
            </a:r>
          </a:p>
          <a:p>
            <a:pPr eaLnBrk="1" hangingPunct="1"/>
            <a:r>
              <a:rPr lang="en-US" b="1" dirty="0"/>
              <a:t>Suggested Comments: </a:t>
            </a:r>
            <a:r>
              <a:rPr lang="en-US" dirty="0"/>
              <a:t>Self explanatory. Try to gauge understanding by asking these questions and others.</a:t>
            </a:r>
          </a:p>
          <a:p>
            <a:pPr eaLnBrk="1" hangingPunct="1"/>
            <a:r>
              <a:rPr lang="en-US" b="1" dirty="0"/>
              <a:t>Suggested Questions: </a:t>
            </a:r>
            <a:r>
              <a:rPr lang="en-US" dirty="0"/>
              <a:t>Shown</a:t>
            </a:r>
          </a:p>
          <a:p>
            <a:pPr eaLnBrk="1" hangingPunct="1"/>
            <a:r>
              <a:rPr lang="en-US" b="1" dirty="0"/>
              <a:t>Additional Information: </a:t>
            </a:r>
            <a:r>
              <a:rPr lang="en-US" dirty="0"/>
              <a:t>None</a:t>
            </a:r>
          </a:p>
          <a:p>
            <a:pPr eaLnBrk="1" hangingPunct="1"/>
            <a:r>
              <a:rPr lang="en-US" b="1" dirty="0"/>
              <a:t>Possible Problems: </a:t>
            </a:r>
            <a:r>
              <a:rPr lang="en-US" dirty="0"/>
              <a:t>None</a:t>
            </a:r>
            <a:endParaRPr lang="en-US" sz="1800" dirty="0"/>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80</a:t>
            </a:fld>
            <a:endParaRPr lang="en-US" dirty="0"/>
          </a:p>
        </p:txBody>
      </p:sp>
    </p:spTree>
    <p:extLst>
      <p:ext uri="{BB962C8B-B14F-4D97-AF65-F5344CB8AC3E}">
        <p14:creationId xmlns:p14="http://schemas.microsoft.com/office/powerpoint/2010/main" val="27814836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108548" name="Slide Number Placeholder 3"/>
          <p:cNvSpPr>
            <a:spLocks noGrp="1"/>
          </p:cNvSpPr>
          <p:nvPr>
            <p:ph type="sldNum" sz="quarter" idx="5"/>
          </p:nvPr>
        </p:nvSpPr>
        <p:spPr bwMode="auto">
          <a:ln>
            <a:miter lim="800000"/>
            <a:headEnd/>
            <a:tailEnd/>
          </a:ln>
        </p:spPr>
        <p:txBody>
          <a:bodyPr/>
          <a:lstStyle/>
          <a:p>
            <a:pPr>
              <a:defRPr/>
            </a:pPr>
            <a:fld id="{F73E7F64-9528-4068-BB5B-24DF576B05AE}" type="slidenum">
              <a:rPr lang="en-US"/>
              <a:pPr>
                <a:defRPr/>
              </a:pPr>
              <a:t>81</a:t>
            </a:fld>
            <a:endParaRPr lang="en-US" dirty="0"/>
          </a:p>
        </p:txBody>
      </p:sp>
    </p:spTree>
    <p:extLst>
      <p:ext uri="{BB962C8B-B14F-4D97-AF65-F5344CB8AC3E}">
        <p14:creationId xmlns:p14="http://schemas.microsoft.com/office/powerpoint/2010/main" val="2635847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b="0" dirty="0"/>
              <a:t>Introduce</a:t>
            </a:r>
            <a:r>
              <a:rPr lang="en-US" b="0" baseline="0" dirty="0"/>
              <a:t> exposure control measures</a:t>
            </a:r>
            <a:endParaRPr lang="en-US" b="0" dirty="0"/>
          </a:p>
          <a:p>
            <a:pPr eaLnBrk="1" hangingPunct="1"/>
            <a:r>
              <a:rPr lang="en-US" b="1" dirty="0"/>
              <a:t>Est. Presentation Time: </a:t>
            </a:r>
            <a:r>
              <a:rPr lang="en-US" dirty="0"/>
              <a:t>Less than 1 minute(s)</a:t>
            </a:r>
          </a:p>
          <a:p>
            <a:pPr eaLnBrk="1" hangingPunct="1"/>
            <a:r>
              <a:rPr lang="en-US" b="1" dirty="0"/>
              <a:t>Explanation of Cues/Builds: </a:t>
            </a:r>
            <a:r>
              <a:rPr lang="en-US" b="0" dirty="0"/>
              <a:t>None</a:t>
            </a:r>
            <a:endParaRPr lang="en-US" dirty="0"/>
          </a:p>
          <a:p>
            <a:pPr eaLnBrk="1" hangingPunct="1"/>
            <a:r>
              <a:rPr lang="en-US" b="1" dirty="0"/>
              <a:t>Suggested Comments:</a:t>
            </a:r>
            <a:r>
              <a:rPr lang="en-US" b="1" baseline="0" dirty="0"/>
              <a:t> </a:t>
            </a:r>
            <a:r>
              <a:rPr lang="en-US" b="0" baseline="0" dirty="0"/>
              <a:t>Let’s briefly look at these seven exposure control measures.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b="0" dirty="0"/>
              <a:t>This</a:t>
            </a:r>
            <a:r>
              <a:rPr lang="en-US" b="0" baseline="0" dirty="0"/>
              <a:t> is an into slide. Don’t discuss them here.</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9</a:t>
            </a:fld>
            <a:endParaRPr lang="en-US" dirty="0"/>
          </a:p>
        </p:txBody>
      </p:sp>
    </p:spTree>
    <p:extLst>
      <p:ext uri="{BB962C8B-B14F-4D97-AF65-F5344CB8AC3E}">
        <p14:creationId xmlns:p14="http://schemas.microsoft.com/office/powerpoint/2010/main" val="20842571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28600"/>
            <a:ext cx="2228850"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8600"/>
            <a:ext cx="653415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ext Placeholder 2"/>
          <p:cNvSpPr>
            <a:spLocks noGrp="1"/>
          </p:cNvSpPr>
          <p:nvPr>
            <p:ph type="body" sz="half" idx="1"/>
          </p:nvPr>
        </p:nvSpPr>
        <p:spPr>
          <a:xfrm>
            <a:off x="3810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able Placeholder 2"/>
          <p:cNvSpPr>
            <a:spLocks noGrp="1"/>
          </p:cNvSpPr>
          <p:nvPr>
            <p:ph type="tbl" idx="1"/>
          </p:nvPr>
        </p:nvSpPr>
        <p:spPr>
          <a:xfrm>
            <a:off x="381000" y="1828800"/>
            <a:ext cx="8458200" cy="4343400"/>
          </a:xfrm>
        </p:spPr>
        <p:txBody>
          <a:bodyPr/>
          <a:lstStyle/>
          <a:p>
            <a:pPr lvl="0"/>
            <a:endParaRPr lang="en-US"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325563"/>
          </a:xfrm>
        </p:spPr>
        <p:txBody>
          <a:bodyPr/>
          <a:lstStyle>
            <a:lvl1pPr>
              <a:defRPr sz="40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0"/>
            <a:ext cx="8763000" cy="1325563"/>
          </a:xfrm>
          <a:prstGeom prst="rect">
            <a:avLst/>
          </a:prstGeom>
          <a:ln>
            <a:headEnd/>
            <a:tailEnd/>
          </a:ln>
        </p:spPr>
        <p:style>
          <a:lnRef idx="2">
            <a:schemeClr val="accent3"/>
          </a:lnRef>
          <a:fillRef idx="1">
            <a:schemeClr val="lt1"/>
          </a:fillRef>
          <a:effectRef idx="0">
            <a:schemeClr val="accent3"/>
          </a:effectRef>
          <a:fontRef idx="none"/>
        </p:style>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3075" name="Rectangle 3"/>
          <p:cNvSpPr>
            <a:spLocks noGrp="1" noChangeArrowheads="1"/>
          </p:cNvSpPr>
          <p:nvPr>
            <p:ph type="body" idx="1"/>
          </p:nvPr>
        </p:nvSpPr>
        <p:spPr bwMode="auto">
          <a:xfrm>
            <a:off x="381000" y="1616229"/>
            <a:ext cx="8458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076" name="Picture 44" descr="Border 483"/>
          <p:cNvPicPr>
            <a:picLocks noChangeAspect="1" noChangeArrowheads="1"/>
          </p:cNvPicPr>
          <p:nvPr userDrawn="1"/>
        </p:nvPicPr>
        <p:blipFill>
          <a:blip r:embed="rId15"/>
          <a:srcRect/>
          <a:stretch>
            <a:fillRect/>
          </a:stretch>
        </p:blipFill>
        <p:spPr bwMode="auto">
          <a:xfrm>
            <a:off x="0" y="1447800"/>
            <a:ext cx="9144000" cy="309563"/>
          </a:xfrm>
          <a:prstGeom prst="rect">
            <a:avLst/>
          </a:prstGeom>
          <a:noFill/>
          <a:ln w="9525">
            <a:noFill/>
            <a:miter lim="800000"/>
            <a:headEnd/>
            <a:tailEnd/>
          </a:ln>
        </p:spPr>
      </p:pic>
      <p:pic>
        <p:nvPicPr>
          <p:cNvPr id="2" name="Picture 1"/>
          <p:cNvPicPr>
            <a:picLocks noChangeAspect="1"/>
          </p:cNvPicPr>
          <p:nvPr userDrawn="1"/>
        </p:nvPicPr>
        <p:blipFill>
          <a:blip r:embed="rId16"/>
          <a:stretch>
            <a:fillRect/>
          </a:stretch>
        </p:blipFill>
        <p:spPr>
          <a:xfrm>
            <a:off x="7315200" y="6149667"/>
            <a:ext cx="1524000" cy="385542"/>
          </a:xfrm>
          <a:prstGeom prst="rect">
            <a:avLst/>
          </a:prstGeom>
        </p:spPr>
      </p:pic>
      <p:sp>
        <p:nvSpPr>
          <p:cNvPr id="9" name="TextBox 8">
            <a:extLst>
              <a:ext uri="{FF2B5EF4-FFF2-40B4-BE49-F238E27FC236}">
                <a16:creationId xmlns:a16="http://schemas.microsoft.com/office/drawing/2014/main" id="{E1B0C336-6AC3-4081-A97C-153A0B4B4B91}"/>
              </a:ext>
            </a:extLst>
          </p:cNvPr>
          <p:cNvSpPr txBox="1"/>
          <p:nvPr userDrawn="1"/>
        </p:nvSpPr>
        <p:spPr>
          <a:xfrm>
            <a:off x="6096000" y="6208446"/>
            <a:ext cx="1079500" cy="338554"/>
          </a:xfrm>
          <a:prstGeom prst="rect">
            <a:avLst/>
          </a:prstGeom>
          <a:noFill/>
        </p:spPr>
        <p:txBody>
          <a:bodyPr wrap="square" rtlCol="0">
            <a:spAutoFit/>
          </a:bodyPr>
          <a:lstStyle/>
          <a:p>
            <a:pPr algn="r"/>
            <a:r>
              <a:rPr lang="en-US" sz="1600" dirty="0">
                <a:latin typeface="Arial" panose="020B0604020202020204" pitchFamily="34" charset="0"/>
                <a:cs typeface="Arial" panose="020B0604020202020204" pitchFamily="34" charset="0"/>
              </a:rPr>
              <a:t>4-</a:t>
            </a:r>
            <a:fld id="{1A673F19-6629-45D1-8D19-81BA6E1546A3}" type="slidenum">
              <a:rPr lang="en-US" sz="1600" smtClean="0">
                <a:latin typeface="Arial" panose="020B0604020202020204" pitchFamily="34" charset="0"/>
                <a:cs typeface="Arial" panose="020B0604020202020204" pitchFamily="34" charset="0"/>
              </a:rPr>
              <a:pPr algn="r"/>
              <a:t>‹#›</a:t>
            </a:fld>
            <a:endParaRPr lang="en-US" sz="1600" dirty="0">
              <a:latin typeface="Arial" panose="020B0604020202020204" pitchFamily="34" charset="0"/>
              <a:cs typeface="Arial" panose="020B0604020202020204" pitchFamily="34" charset="0"/>
            </a:endParaRPr>
          </a:p>
        </p:txBody>
      </p:sp>
      <p:pic>
        <p:nvPicPr>
          <p:cNvPr id="3" name="Picture 2" descr="ATSSA logo showing a cone within the A and safer roads save lives">
            <a:extLst>
              <a:ext uri="{FF2B5EF4-FFF2-40B4-BE49-F238E27FC236}">
                <a16:creationId xmlns:a16="http://schemas.microsoft.com/office/drawing/2014/main" id="{94A32EF2-42E8-4B49-B4CD-55041E8670B9}"/>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381000" y="6149667"/>
            <a:ext cx="1179838" cy="357466"/>
          </a:xfrm>
          <a:prstGeom prst="rect">
            <a:avLst/>
          </a:prstGeom>
        </p:spPr>
      </p:pic>
    </p:spTree>
  </p:cSld>
  <p:clrMap bg1="lt1" tx1="dk1" bg2="lt2" tx2="dk2" accent1="accent1" accent2="accent2" accent3="accent3" accent4="accent4" accent5="accent5" accent6="accent6" hlink="hlink" folHlink="folHlink"/>
  <p:sldLayoutIdLst>
    <p:sldLayoutId id="2147483789" r:id="rId1"/>
    <p:sldLayoutId id="2147483801"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Lst>
  <p:txStyles>
    <p:title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p:titleStyle>
    <p:bodyStyle>
      <a:lvl1pPr marL="2317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ea typeface="+mn-ea"/>
          <a:cs typeface="Arial" panose="020B0604020202020204" pitchFamily="34" charset="0"/>
        </a:defRPr>
      </a:lvl1pPr>
      <a:lvl2pPr marL="6826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61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3pPr>
      <a:lvl4pPr marL="15970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4pPr>
      <a:lvl5pPr marL="20605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5pPr>
      <a:lvl6pPr marL="25146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6pPr>
      <a:lvl7pPr marL="29718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7pPr>
      <a:lvl8pPr marL="34290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8pPr>
      <a:lvl9pPr marL="38862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34.png"/></Relationships>
</file>

<file path=ppt/slides/_rels/slide4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43.png"/><Relationship Id="rId4" Type="http://schemas.openxmlformats.org/officeDocument/2006/relationships/image" Target="../media/image42.png"/></Relationships>
</file>

<file path=ppt/slides/_rels/slide48.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5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54.jpeg"/><Relationship Id="rId7" Type="http://schemas.openxmlformats.org/officeDocument/2006/relationships/image" Target="../media/image57.pn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56.png"/><Relationship Id="rId4" Type="http://schemas.openxmlformats.org/officeDocument/2006/relationships/image" Target="../media/image55.jpeg"/></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6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video" Target="file:///C:\Users\JMM%20Toshiba\Documents\JMMA\ATSSA\Positive%20Protection\PP%20Course%20Materials\PP%20Course%20Videos\AFAD.mp4" TargetMode="External"/><Relationship Id="rId4" Type="http://schemas.openxmlformats.org/officeDocument/2006/relationships/image" Target="../media/image67.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microsoft.com/office/2007/relationships/hdphoto" Target="../media/hdphoto8.wdp"/><Relationship Id="rId4" Type="http://schemas.openxmlformats.org/officeDocument/2006/relationships/image" Target="../media/image69.png"/></Relationships>
</file>

<file path=ppt/slides/_rels/slide7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56.png"/></Relationships>
</file>

<file path=ppt/slides/_rels/slide7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0" y="0"/>
            <a:ext cx="9144000" cy="1295400"/>
          </a:xfrm>
          <a:prstGeom prst="rect">
            <a:avLst/>
          </a:prstGeom>
          <a:solidFill>
            <a:srgbClr val="008080"/>
          </a:solidFill>
          <a:ln w="9525">
            <a:noFill/>
            <a:miter lim="800000"/>
            <a:headEnd/>
            <a:tailEnd/>
          </a:ln>
        </p:spPr>
        <p:txBody>
          <a:bodyPr anchor="ctr"/>
          <a:lstStyle/>
          <a:p>
            <a:pPr algn="ctr">
              <a:defRPr/>
            </a:pPr>
            <a:r>
              <a:rPr lang="en-US" sz="3200" b="1" dirty="0">
                <a:solidFill>
                  <a:schemeClr val="bg1"/>
                </a:solidFill>
                <a:latin typeface="Arial" panose="020B0604020202020204" pitchFamily="34" charset="0"/>
                <a:ea typeface="+mj-ea"/>
                <a:cs typeface="+mj-cs"/>
              </a:rPr>
              <a:t>Minimizing Worker Exposure Through the Use of Positive Protection and Other Strategies</a:t>
            </a:r>
          </a:p>
        </p:txBody>
      </p:sp>
      <p:sp>
        <p:nvSpPr>
          <p:cNvPr id="5" name="Rectangle 2">
            <a:extLst>
              <a:ext uri="{FF2B5EF4-FFF2-40B4-BE49-F238E27FC236}">
                <a16:creationId xmlns:a16="http://schemas.microsoft.com/office/drawing/2014/main" id="{1D5A2D45-23FE-4D74-A55C-555FCA4F4D85}"/>
              </a:ext>
            </a:extLst>
          </p:cNvPr>
          <p:cNvSpPr>
            <a:spLocks noGrp="1" noChangeArrowheads="1"/>
          </p:cNvSpPr>
          <p:nvPr>
            <p:ph type="title"/>
          </p:nvPr>
        </p:nvSpPr>
        <p:spPr>
          <a:xfrm>
            <a:off x="4876800" y="1885270"/>
            <a:ext cx="3922939" cy="3276600"/>
          </a:xfrm>
        </p:spPr>
        <p:txBody>
          <a:bodyPr/>
          <a:lstStyle/>
          <a:p>
            <a:pPr algn="ctr" eaLnBrk="1" hangingPunct="1">
              <a:defRPr/>
            </a:pPr>
            <a:r>
              <a:rPr lang="en-US" sz="3600" dirty="0"/>
              <a:t>4. Other Exposure &amp; Traffic Control Measures</a:t>
            </a:r>
            <a:br>
              <a:rPr lang="en-US" sz="3600" dirty="0"/>
            </a:br>
            <a:endParaRPr lang="en-US" sz="3600" dirty="0"/>
          </a:p>
        </p:txBody>
      </p:sp>
      <p:pic>
        <p:nvPicPr>
          <p:cNvPr id="6" name="Picture 7" descr="Work zone with portable concrete barrier with orange top panels protecting the work space from traffic">
            <a:extLst>
              <a:ext uri="{FF2B5EF4-FFF2-40B4-BE49-F238E27FC236}">
                <a16:creationId xmlns:a16="http://schemas.microsoft.com/office/drawing/2014/main" id="{954DE951-D908-49BC-B4AF-85C67706B0F0}"/>
              </a:ext>
            </a:extLst>
          </p:cNvPr>
          <p:cNvPicPr>
            <a:picLocks noChangeAspect="1" noChangeArrowheads="1"/>
          </p:cNvPicPr>
          <p:nvPr/>
        </p:nvPicPr>
        <p:blipFill>
          <a:blip r:embed="rId3" cstate="print"/>
          <a:srcRect r="13932" b="15556"/>
          <a:stretch>
            <a:fillRect/>
          </a:stretch>
        </p:blipFill>
        <p:spPr bwMode="auto">
          <a:xfrm>
            <a:off x="234845" y="1885270"/>
            <a:ext cx="4452816" cy="3276600"/>
          </a:xfrm>
          <a:prstGeom prst="rect">
            <a:avLst/>
          </a:prstGeom>
          <a:noFill/>
        </p:spPr>
      </p:pic>
      <p:sp>
        <p:nvSpPr>
          <p:cNvPr id="2" name="Google Shape;74;p1">
            <a:extLst>
              <a:ext uri="{FF2B5EF4-FFF2-40B4-BE49-F238E27FC236}">
                <a16:creationId xmlns:a16="http://schemas.microsoft.com/office/drawing/2014/main" id="{14452012-FE41-BE9D-0F25-3D31FB75E3F9}"/>
              </a:ext>
            </a:extLst>
          </p:cNvPr>
          <p:cNvSpPr/>
          <p:nvPr/>
        </p:nvSpPr>
        <p:spPr>
          <a:xfrm>
            <a:off x="3581400" y="5186031"/>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578081987"/>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a:t>1. Full Road Closures</a:t>
            </a:r>
          </a:p>
        </p:txBody>
      </p:sp>
      <p:sp>
        <p:nvSpPr>
          <p:cNvPr id="89091" name="Content Placeholder 2"/>
          <p:cNvSpPr>
            <a:spLocks noGrp="1"/>
          </p:cNvSpPr>
          <p:nvPr>
            <p:ph idx="1"/>
          </p:nvPr>
        </p:nvSpPr>
        <p:spPr>
          <a:xfrm>
            <a:off x="3276600" y="1524000"/>
            <a:ext cx="5410200" cy="5257800"/>
          </a:xfrm>
        </p:spPr>
        <p:txBody>
          <a:bodyPr/>
          <a:lstStyle/>
          <a:p>
            <a:r>
              <a:rPr lang="en-US" dirty="0"/>
              <a:t>Temporarily closing a facility for rehabilitation or maintenance</a:t>
            </a:r>
          </a:p>
          <a:p>
            <a:r>
              <a:rPr lang="en-US" dirty="0"/>
              <a:t>Eliminate exposure!</a:t>
            </a:r>
          </a:p>
          <a:p>
            <a:r>
              <a:rPr lang="en-US" dirty="0"/>
              <a:t>Traffic is detoured</a:t>
            </a:r>
          </a:p>
          <a:p>
            <a:r>
              <a:rPr lang="en-US" dirty="0"/>
              <a:t>May be used for:</a:t>
            </a:r>
          </a:p>
          <a:p>
            <a:pPr lvl="1"/>
            <a:r>
              <a:rPr lang="en-US" dirty="0"/>
              <a:t>An extended period of time, weekends or nights, or directional control</a:t>
            </a:r>
          </a:p>
        </p:txBody>
      </p:sp>
      <p:pic>
        <p:nvPicPr>
          <p:cNvPr id="89092" name="Picture 4" descr="Cars on the highway with one side fully closed"/>
          <p:cNvPicPr>
            <a:picLocks noChangeAspect="1" noChangeArrowheads="1"/>
          </p:cNvPicPr>
          <p:nvPr/>
        </p:nvPicPr>
        <p:blipFill>
          <a:blip r:embed="rId3" cstate="print"/>
          <a:srcRect r="26662"/>
          <a:stretch>
            <a:fillRect/>
          </a:stretch>
        </p:blipFill>
        <p:spPr bwMode="auto">
          <a:xfrm>
            <a:off x="381000" y="1676400"/>
            <a:ext cx="2720975" cy="4204818"/>
          </a:xfrm>
          <a:prstGeom prst="rect">
            <a:avLst/>
          </a:prstGeom>
          <a:noFill/>
          <a:ln w="9525">
            <a:noFill/>
            <a:miter lim="800000"/>
            <a:headEnd/>
            <a:tailEnd/>
          </a:ln>
        </p:spPr>
      </p:pic>
      <p:sp>
        <p:nvSpPr>
          <p:cNvPr id="3" name="TextBox 2" descr="http://www.pavingforafrica.co.za/paving/asphalt/">
            <a:extLst>
              <a:ext uri="{FF2B5EF4-FFF2-40B4-BE49-F238E27FC236}">
                <a16:creationId xmlns:a16="http://schemas.microsoft.com/office/drawing/2014/main" id="{8FB5691D-17B9-3E4F-AB1F-63F3CA7AF64D}"/>
              </a:ext>
            </a:extLst>
          </p:cNvPr>
          <p:cNvSpPr txBox="1"/>
          <p:nvPr/>
        </p:nvSpPr>
        <p:spPr>
          <a:xfrm>
            <a:off x="331786" y="5881218"/>
            <a:ext cx="6373814" cy="215444"/>
          </a:xfrm>
          <a:prstGeom prst="rect">
            <a:avLst/>
          </a:prstGeom>
          <a:noFill/>
        </p:spPr>
        <p:txBody>
          <a:bodyPr wrap="square" rtlCol="0">
            <a:spAutoFit/>
          </a:bodyPr>
          <a:lstStyle/>
          <a:p>
            <a:r>
              <a:rPr lang="en-US" sz="800" dirty="0"/>
              <a:t>Image: https://ops.fhwa.dot.gov/wz/resources/publications/FullClosure/CrossCutting/FullClosureX-CuttingRpt.pdf</a:t>
            </a:r>
          </a:p>
        </p:txBody>
      </p:sp>
    </p:spTree>
    <p:extLst>
      <p:ext uri="{BB962C8B-B14F-4D97-AF65-F5344CB8AC3E}">
        <p14:creationId xmlns:p14="http://schemas.microsoft.com/office/powerpoint/2010/main" val="1598193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a:t>Potential Benefits of Full Closures</a:t>
            </a:r>
          </a:p>
        </p:txBody>
      </p:sp>
      <p:sp>
        <p:nvSpPr>
          <p:cNvPr id="91139" name="Content Placeholder 2"/>
          <p:cNvSpPr>
            <a:spLocks noGrp="1"/>
          </p:cNvSpPr>
          <p:nvPr>
            <p:ph idx="1"/>
          </p:nvPr>
        </p:nvSpPr>
        <p:spPr>
          <a:xfrm>
            <a:off x="3733800" y="1752600"/>
            <a:ext cx="4876800" cy="4343400"/>
          </a:xfrm>
        </p:spPr>
        <p:txBody>
          <a:bodyPr/>
          <a:lstStyle/>
          <a:p>
            <a:r>
              <a:rPr lang="en-US" dirty="0"/>
              <a:t>Reduced project duration</a:t>
            </a:r>
          </a:p>
          <a:p>
            <a:r>
              <a:rPr lang="en-US" dirty="0"/>
              <a:t>Increased worker productivity</a:t>
            </a:r>
          </a:p>
          <a:p>
            <a:r>
              <a:rPr lang="en-US" dirty="0"/>
              <a:t>Worker safety</a:t>
            </a:r>
          </a:p>
          <a:p>
            <a:r>
              <a:rPr lang="en-US" dirty="0"/>
              <a:t>Improved product quality</a:t>
            </a:r>
          </a:p>
          <a:p>
            <a:r>
              <a:rPr lang="en-US" dirty="0"/>
              <a:t>Positive public sentiment</a:t>
            </a:r>
          </a:p>
          <a:p>
            <a:r>
              <a:rPr lang="en-US" dirty="0"/>
              <a:t>Cost savings</a:t>
            </a:r>
          </a:p>
        </p:txBody>
      </p:sp>
      <p:pic>
        <p:nvPicPr>
          <p:cNvPr id="5" name="Picture 3" descr="Example of paving a full closure in one direction">
            <a:hlinkClick r:id="rId3" action="ppaction://hlinksldjump"/>
          </p:cNvPr>
          <p:cNvPicPr>
            <a:picLocks noChangeAspect="1" noChangeArrowheads="1"/>
          </p:cNvPicPr>
          <p:nvPr/>
        </p:nvPicPr>
        <p:blipFill>
          <a:blip r:embed="rId4" cstate="print"/>
          <a:srcRect/>
          <a:stretch>
            <a:fillRect/>
          </a:stretch>
        </p:blipFill>
        <p:spPr bwMode="auto">
          <a:xfrm>
            <a:off x="685800" y="1752600"/>
            <a:ext cx="2895600" cy="3860800"/>
          </a:xfrm>
          <a:prstGeom prst="rect">
            <a:avLst/>
          </a:prstGeom>
          <a:noFill/>
          <a:ln w="38100">
            <a:solidFill>
              <a:srgbClr val="3366FF"/>
            </a:solidFill>
            <a:miter lim="800000"/>
            <a:headEnd/>
            <a:tailEnd/>
          </a:ln>
        </p:spPr>
      </p:pic>
      <p:sp>
        <p:nvSpPr>
          <p:cNvPr id="3" name="Google Shape;74;p1">
            <a:extLst>
              <a:ext uri="{FF2B5EF4-FFF2-40B4-BE49-F238E27FC236}">
                <a16:creationId xmlns:a16="http://schemas.microsoft.com/office/drawing/2014/main" id="{6F6ADEF6-92A5-B990-DAA7-EF25368026C4}"/>
              </a:ext>
            </a:extLst>
          </p:cNvPr>
          <p:cNvSpPr/>
          <p:nvPr/>
        </p:nvSpPr>
        <p:spPr>
          <a:xfrm>
            <a:off x="2667000" y="564388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282131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a:t>Drawbacks of Full Closures</a:t>
            </a:r>
          </a:p>
        </p:txBody>
      </p:sp>
      <p:sp>
        <p:nvSpPr>
          <p:cNvPr id="92163" name="Content Placeholder 2"/>
          <p:cNvSpPr>
            <a:spLocks noGrp="1"/>
          </p:cNvSpPr>
          <p:nvPr>
            <p:ph idx="1"/>
          </p:nvPr>
        </p:nvSpPr>
        <p:spPr>
          <a:xfrm>
            <a:off x="304800" y="1447800"/>
            <a:ext cx="4267200" cy="4343400"/>
          </a:xfrm>
        </p:spPr>
        <p:txBody>
          <a:bodyPr/>
          <a:lstStyle/>
          <a:p>
            <a:r>
              <a:rPr lang="en-US" dirty="0"/>
              <a:t>Availability and suitability of alternate routes</a:t>
            </a:r>
          </a:p>
          <a:p>
            <a:r>
              <a:rPr lang="en-US" dirty="0"/>
              <a:t>Increased complaints if public outreach is weak</a:t>
            </a:r>
          </a:p>
          <a:p>
            <a:r>
              <a:rPr lang="en-US" dirty="0"/>
              <a:t>Slower emergency response times?</a:t>
            </a:r>
          </a:p>
          <a:p>
            <a:r>
              <a:rPr lang="en-US" dirty="0"/>
              <a:t>Increased delays?</a:t>
            </a:r>
          </a:p>
        </p:txBody>
      </p:sp>
      <p:pic>
        <p:nvPicPr>
          <p:cNvPr id="5" name="Picture 3" descr="Closed sign on an I-670 Interstate Sign">
            <a:hlinkClick r:id="rId3" action="ppaction://hlinksldjump"/>
          </p:cNvPr>
          <p:cNvPicPr>
            <a:picLocks noChangeAspect="1" noChangeArrowheads="1"/>
          </p:cNvPicPr>
          <p:nvPr/>
        </p:nvPicPr>
        <p:blipFill>
          <a:blip r:embed="rId4" cstate="print"/>
          <a:srcRect l="33438" t="22376" r="33124" b="19502"/>
          <a:stretch>
            <a:fillRect/>
          </a:stretch>
        </p:blipFill>
        <p:spPr bwMode="auto">
          <a:xfrm>
            <a:off x="4762500" y="1145857"/>
            <a:ext cx="3581400" cy="4566285"/>
          </a:xfrm>
          <a:prstGeom prst="rect">
            <a:avLst/>
          </a:prstGeom>
          <a:noFill/>
          <a:ln w="38100">
            <a:solidFill>
              <a:srgbClr val="3366FF"/>
            </a:solidFill>
            <a:miter lim="800000"/>
            <a:headEnd/>
            <a:tailEnd/>
          </a:ln>
          <a:effectLst>
            <a:outerShdw dist="28398" dir="3806097" algn="ctr" rotWithShape="0">
              <a:schemeClr val="tx2"/>
            </a:outerShdw>
          </a:effectLst>
        </p:spPr>
      </p:pic>
      <p:sp>
        <p:nvSpPr>
          <p:cNvPr id="4" name="Google Shape;74;p1">
            <a:extLst>
              <a:ext uri="{FF2B5EF4-FFF2-40B4-BE49-F238E27FC236}">
                <a16:creationId xmlns:a16="http://schemas.microsoft.com/office/drawing/2014/main" id="{357172AD-EEA4-9A58-E3A7-DB807C83F91B}"/>
              </a:ext>
            </a:extLst>
          </p:cNvPr>
          <p:cNvSpPr/>
          <p:nvPr/>
        </p:nvSpPr>
        <p:spPr>
          <a:xfrm>
            <a:off x="7391400" y="57912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839886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2. Ramp Closures</a:t>
            </a:r>
          </a:p>
        </p:txBody>
      </p:sp>
      <p:sp>
        <p:nvSpPr>
          <p:cNvPr id="4099" name="Rectangle 3"/>
          <p:cNvSpPr>
            <a:spLocks noGrp="1" noChangeArrowheads="1"/>
          </p:cNvSpPr>
          <p:nvPr>
            <p:ph type="body" idx="1"/>
          </p:nvPr>
        </p:nvSpPr>
        <p:spPr>
          <a:xfrm>
            <a:off x="457200" y="1524000"/>
            <a:ext cx="6858000" cy="2895600"/>
          </a:xfrm>
        </p:spPr>
        <p:txBody>
          <a:bodyPr/>
          <a:lstStyle/>
          <a:p>
            <a:r>
              <a:rPr lang="en-US" dirty="0"/>
              <a:t>Same potential benefits as full closures</a:t>
            </a:r>
          </a:p>
          <a:p>
            <a:r>
              <a:rPr lang="en-US" dirty="0"/>
              <a:t>Consider the availability of alternate routes</a:t>
            </a:r>
          </a:p>
          <a:p>
            <a:r>
              <a:rPr lang="en-US" dirty="0"/>
              <a:t>Public information is key</a:t>
            </a:r>
          </a:p>
        </p:txBody>
      </p:sp>
    </p:spTree>
    <p:extLst>
      <p:ext uri="{BB962C8B-B14F-4D97-AF65-F5344CB8AC3E}">
        <p14:creationId xmlns:p14="http://schemas.microsoft.com/office/powerpoint/2010/main" val="12588105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325563"/>
          </a:xfrm>
        </p:spPr>
        <p:txBody>
          <a:bodyPr/>
          <a:lstStyle/>
          <a:p>
            <a:r>
              <a:rPr lang="en-US" sz="3200" dirty="0"/>
              <a:t>When Closing Ramps, Ask:</a:t>
            </a:r>
          </a:p>
        </p:txBody>
      </p:sp>
      <p:sp>
        <p:nvSpPr>
          <p:cNvPr id="3" name="Content Placeholder 2"/>
          <p:cNvSpPr>
            <a:spLocks noGrp="1"/>
          </p:cNvSpPr>
          <p:nvPr>
            <p:ph idx="1"/>
          </p:nvPr>
        </p:nvSpPr>
        <p:spPr>
          <a:xfrm>
            <a:off x="457200" y="1676400"/>
            <a:ext cx="8153400" cy="4267200"/>
          </a:xfrm>
        </p:spPr>
        <p:txBody>
          <a:bodyPr/>
          <a:lstStyle/>
          <a:p>
            <a:r>
              <a:rPr lang="en-US" dirty="0"/>
              <a:t> Which geographic areas benefit the most?</a:t>
            </a:r>
          </a:p>
          <a:p>
            <a:r>
              <a:rPr lang="en-US" dirty="0"/>
              <a:t> Which have the most impacts?</a:t>
            </a:r>
          </a:p>
          <a:p>
            <a:r>
              <a:rPr lang="en-US" dirty="0"/>
              <a:t> Who gets the most from the strategy?</a:t>
            </a:r>
          </a:p>
          <a:p>
            <a:r>
              <a:rPr lang="en-US" dirty="0"/>
              <a:t> Who may be negatively affected?</a:t>
            </a:r>
          </a:p>
        </p:txBody>
      </p:sp>
      <p:sp>
        <p:nvSpPr>
          <p:cNvPr id="5" name="TextBox 4"/>
          <p:cNvSpPr txBox="1"/>
          <p:nvPr/>
        </p:nvSpPr>
        <p:spPr>
          <a:xfrm>
            <a:off x="457200" y="4038600"/>
            <a:ext cx="7848600" cy="1384995"/>
          </a:xfrm>
          <a:prstGeom prst="rect">
            <a:avLst/>
          </a:prstGeom>
          <a:solidFill>
            <a:schemeClr val="bg1"/>
          </a:solidFill>
          <a:ln>
            <a:solidFill>
              <a:srgbClr val="C00000"/>
            </a:solidFill>
          </a:ln>
        </p:spPr>
        <p:txBody>
          <a:bodyPr wrap="square" rtlCol="0">
            <a:spAutoFit/>
          </a:bodyPr>
          <a:lstStyle/>
          <a:p>
            <a:pPr algn="ctr"/>
            <a:r>
              <a:rPr lang="en-US" sz="2800" b="1" dirty="0">
                <a:latin typeface="Arial" panose="020B0604020202020204" pitchFamily="34" charset="0"/>
                <a:cs typeface="Arial" panose="020B0604020202020204" pitchFamily="34" charset="0"/>
              </a:rPr>
              <a:t>Ramp closures can have extreme impacts, so other strategies should be examined before this strategy is selected</a:t>
            </a:r>
          </a:p>
        </p:txBody>
      </p:sp>
    </p:spTree>
    <p:extLst>
      <p:ext uri="{BB962C8B-B14F-4D97-AF65-F5344CB8AC3E}">
        <p14:creationId xmlns:p14="http://schemas.microsoft.com/office/powerpoint/2010/main" val="481349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533400" y="0"/>
            <a:ext cx="8610600" cy="1219200"/>
          </a:xfrm>
        </p:spPr>
        <p:txBody>
          <a:bodyPr/>
          <a:lstStyle/>
          <a:p>
            <a:pPr>
              <a:defRPr/>
            </a:pPr>
            <a:r>
              <a:rPr lang="en-US" sz="3200" dirty="0"/>
              <a:t>3. Median Crossovers</a:t>
            </a:r>
          </a:p>
        </p:txBody>
      </p:sp>
      <p:pic>
        <p:nvPicPr>
          <p:cNvPr id="75779" name="Picture 3" descr="Top image shows crossover with two lanes in each direction using built up median, while bottom image shows similar crossover but with only one lane in each direction">
            <a:extLst>
              <a:ext uri="{C183D7F6-B498-43B3-948B-1728B52AA6E4}">
                <adec:decorative xmlns:adec="http://schemas.microsoft.com/office/drawing/2017/decorative" val="0"/>
              </a:ext>
            </a:extLst>
          </p:cNvPr>
          <p:cNvPicPr>
            <a:picLocks noChangeAspect="1" noChangeArrowheads="1"/>
          </p:cNvPicPr>
          <p:nvPr/>
        </p:nvPicPr>
        <p:blipFill>
          <a:blip r:embed="rId3" cstate="print">
            <a:clrChange>
              <a:clrFrom>
                <a:srgbClr val="FFFFFF"/>
              </a:clrFrom>
              <a:clrTo>
                <a:srgbClr val="FFFFFF">
                  <a:alpha val="0"/>
                </a:srgbClr>
              </a:clrTo>
            </a:clrChange>
          </a:blip>
          <a:srcRect t="2778"/>
          <a:stretch>
            <a:fillRect/>
          </a:stretch>
        </p:blipFill>
        <p:spPr bwMode="auto">
          <a:xfrm>
            <a:off x="1143000" y="1066800"/>
            <a:ext cx="6877577" cy="53340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2A6FE3BF-2EEE-2C9E-3AF0-757D6F638FE4}"/>
              </a:ext>
            </a:extLst>
          </p:cNvPr>
          <p:cNvSpPr/>
          <p:nvPr/>
        </p:nvSpPr>
        <p:spPr>
          <a:xfrm>
            <a:off x="7620000" y="58674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260645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611818461"/>
              </p:ext>
            </p:extLst>
          </p:nvPr>
        </p:nvGraphicFramePr>
        <p:xfrm>
          <a:off x="457200" y="1676400"/>
          <a:ext cx="8229600" cy="361188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33400">
                <a:tc>
                  <a:txBody>
                    <a:bodyPr/>
                    <a:lstStyle/>
                    <a:p>
                      <a:pPr algn="ctr"/>
                      <a:r>
                        <a:rPr lang="en-US" sz="2800" dirty="0">
                          <a:solidFill>
                            <a:srgbClr val="C00000"/>
                          </a:solidFill>
                          <a:latin typeface="Arial" panose="020B0604020202020204" pitchFamily="34" charset="0"/>
                        </a:rPr>
                        <a:t>Advantages</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rgbClr val="C00000"/>
                          </a:solidFill>
                          <a:latin typeface="Arial" panose="020B0604020202020204" pitchFamily="34" charset="0"/>
                        </a:rPr>
                        <a:t>Disadvantages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004820">
                <a:tc>
                  <a:txBody>
                    <a:bodyPr/>
                    <a:lstStyle/>
                    <a:p>
                      <a:pPr marL="157163" indent="-157163">
                        <a:buFont typeface="Arial" pitchFamily="34" charset="0"/>
                        <a:buChar char="•"/>
                      </a:pPr>
                      <a:r>
                        <a:rPr lang="en-US" sz="2800" dirty="0">
                          <a:solidFill>
                            <a:schemeClr val="tx1"/>
                          </a:solidFill>
                          <a:latin typeface="Arial" panose="020B0604020202020204" pitchFamily="34" charset="0"/>
                        </a:rPr>
                        <a:t>Separates construction from traffic</a:t>
                      </a:r>
                    </a:p>
                    <a:p>
                      <a:pPr marL="157163" indent="-157163">
                        <a:buFont typeface="Arial" pitchFamily="34" charset="0"/>
                        <a:buChar char="•"/>
                      </a:pPr>
                      <a:r>
                        <a:rPr lang="en-US" sz="2800" dirty="0">
                          <a:solidFill>
                            <a:schemeClr val="tx1"/>
                          </a:solidFill>
                          <a:latin typeface="Arial" panose="020B0604020202020204" pitchFamily="34" charset="0"/>
                        </a:rPr>
                        <a:t>Maintains continuous flow</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5"/>
                    </a:solidFill>
                  </a:tcPr>
                </a:tc>
                <a:tc>
                  <a:txBody>
                    <a:bodyPr/>
                    <a:lstStyle/>
                    <a:p>
                      <a:pPr marL="346075" indent="-346075">
                        <a:buFont typeface="Arial" pitchFamily="34" charset="0"/>
                        <a:buChar char="•"/>
                      </a:pPr>
                      <a:r>
                        <a:rPr lang="en-US" sz="2800" dirty="0">
                          <a:solidFill>
                            <a:schemeClr val="tx1"/>
                          </a:solidFill>
                          <a:latin typeface="Arial" panose="020B0604020202020204" pitchFamily="34" charset="0"/>
                        </a:rPr>
                        <a:t>Costly</a:t>
                      </a:r>
                      <a:r>
                        <a:rPr lang="en-US" sz="2800" baseline="0" dirty="0">
                          <a:solidFill>
                            <a:schemeClr val="tx1"/>
                          </a:solidFill>
                          <a:latin typeface="Arial" panose="020B0604020202020204" pitchFamily="34" charset="0"/>
                        </a:rPr>
                        <a:t> if barriers</a:t>
                      </a:r>
                    </a:p>
                    <a:p>
                      <a:pPr marL="346075" indent="-346075">
                        <a:buFont typeface="Arial" pitchFamily="34" charset="0"/>
                        <a:buChar char="•"/>
                      </a:pPr>
                      <a:r>
                        <a:rPr lang="en-US" sz="2800" baseline="0" dirty="0">
                          <a:solidFill>
                            <a:schemeClr val="tx1"/>
                          </a:solidFill>
                          <a:latin typeface="Arial" panose="020B0604020202020204" pitchFamily="34" charset="0"/>
                        </a:rPr>
                        <a:t>Temporary roadway needed</a:t>
                      </a:r>
                    </a:p>
                    <a:p>
                      <a:pPr marL="346075" indent="-346075">
                        <a:buFont typeface="Arial" pitchFamily="34" charset="0"/>
                        <a:buChar char="•"/>
                      </a:pPr>
                      <a:r>
                        <a:rPr lang="en-US" sz="2800" baseline="0" dirty="0">
                          <a:solidFill>
                            <a:schemeClr val="tx1"/>
                          </a:solidFill>
                          <a:latin typeface="Arial" panose="020B0604020202020204" pitchFamily="34" charset="0"/>
                        </a:rPr>
                        <a:t>Reduces shoulders</a:t>
                      </a:r>
                    </a:p>
                    <a:p>
                      <a:pPr marL="346075" indent="-346075">
                        <a:buFont typeface="Arial" pitchFamily="34" charset="0"/>
                        <a:buChar char="•"/>
                      </a:pPr>
                      <a:r>
                        <a:rPr lang="en-US" sz="2800" baseline="0" dirty="0">
                          <a:solidFill>
                            <a:schemeClr val="tx1"/>
                          </a:solidFill>
                          <a:latin typeface="Arial" panose="020B0604020202020204" pitchFamily="34" charset="0"/>
                        </a:rPr>
                        <a:t>Long duration</a:t>
                      </a:r>
                    </a:p>
                    <a:p>
                      <a:pPr marL="346075" indent="-346075">
                        <a:buFont typeface="Arial" pitchFamily="34" charset="0"/>
                        <a:buChar char="•"/>
                      </a:pPr>
                      <a:r>
                        <a:rPr lang="en-US" sz="2800" baseline="0" dirty="0">
                          <a:solidFill>
                            <a:schemeClr val="tx1"/>
                          </a:solidFill>
                          <a:latin typeface="Arial" panose="020B0604020202020204" pitchFamily="34" charset="0"/>
                        </a:rPr>
                        <a:t>May reduce capacity if lane closed</a:t>
                      </a:r>
                      <a:endParaRPr lang="en-US" sz="2800" dirty="0">
                        <a:solidFill>
                          <a:schemeClr val="tx1"/>
                        </a:solidFill>
                        <a:latin typeface="Arial" panose="020B0604020202020204" pitchFamily="34" charset="0"/>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bl>
          </a:graphicData>
        </a:graphic>
      </p:graphicFrame>
      <p:sp>
        <p:nvSpPr>
          <p:cNvPr id="7" name="Rectangle 2"/>
          <p:cNvSpPr>
            <a:spLocks noGrp="1" noChangeArrowheads="1"/>
          </p:cNvSpPr>
          <p:nvPr>
            <p:ph type="title"/>
          </p:nvPr>
        </p:nvSpPr>
        <p:spPr/>
        <p:txBody>
          <a:bodyPr/>
          <a:lstStyle/>
          <a:p>
            <a:pPr>
              <a:defRPr/>
            </a:pPr>
            <a:r>
              <a:rPr lang="en-US" sz="3200" dirty="0"/>
              <a:t>Median Crossovers</a:t>
            </a:r>
          </a:p>
        </p:txBody>
      </p:sp>
    </p:spTree>
    <p:extLst>
      <p:ext uri="{BB962C8B-B14F-4D97-AF65-F5344CB8AC3E}">
        <p14:creationId xmlns:p14="http://schemas.microsoft.com/office/powerpoint/2010/main" val="319201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Median Crossovers Separate </a:t>
            </a:r>
            <a:br>
              <a:rPr lang="en-US" sz="3200" dirty="0"/>
            </a:br>
            <a:r>
              <a:rPr lang="en-US" sz="3200" dirty="0"/>
              <a:t>Workers From Traffic!</a:t>
            </a:r>
          </a:p>
        </p:txBody>
      </p:sp>
      <p:sp>
        <p:nvSpPr>
          <p:cNvPr id="3" name="Content Placeholder 2"/>
          <p:cNvSpPr>
            <a:spLocks noGrp="1"/>
          </p:cNvSpPr>
          <p:nvPr>
            <p:ph idx="1"/>
          </p:nvPr>
        </p:nvSpPr>
        <p:spPr/>
        <p:txBody>
          <a:bodyPr/>
          <a:lstStyle/>
          <a:p>
            <a:endParaRPr lang="en-US" dirty="0"/>
          </a:p>
        </p:txBody>
      </p:sp>
      <p:pic>
        <p:nvPicPr>
          <p:cNvPr id="3074" name="Picture 2" descr="Example of workers working on bridge"/>
          <p:cNvPicPr>
            <a:picLocks noChangeAspect="1" noChangeArrowheads="1"/>
          </p:cNvPicPr>
          <p:nvPr/>
        </p:nvPicPr>
        <p:blipFill>
          <a:blip r:embed="rId3" cstate="print"/>
          <a:srcRect l="14056" t="36440" r="39092" b="19700"/>
          <a:stretch>
            <a:fillRect/>
          </a:stretch>
        </p:blipFill>
        <p:spPr bwMode="auto">
          <a:xfrm>
            <a:off x="266700" y="1367576"/>
            <a:ext cx="8686800" cy="4572000"/>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0C54B913-3E5B-960A-BBD7-3C00758A9349}"/>
              </a:ext>
            </a:extLst>
          </p:cNvPr>
          <p:cNvSpPr/>
          <p:nvPr/>
        </p:nvSpPr>
        <p:spPr>
          <a:xfrm>
            <a:off x="7086600" y="5926019"/>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Massachusetts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0503144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152400" y="152400"/>
            <a:ext cx="8839200" cy="1219200"/>
          </a:xfrm>
        </p:spPr>
        <p:txBody>
          <a:bodyPr/>
          <a:lstStyle/>
          <a:p>
            <a:pPr marL="577850" indent="-577850">
              <a:defRPr/>
            </a:pPr>
            <a:r>
              <a:rPr lang="en-US" sz="3200" dirty="0"/>
              <a:t>4. Full or Partial Detours or Diversions</a:t>
            </a:r>
          </a:p>
        </p:txBody>
      </p:sp>
      <p:pic>
        <p:nvPicPr>
          <p:cNvPr id="84995" name="Picture 3" descr="MUTCD detour route example">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0" y="2136775"/>
            <a:ext cx="9144000" cy="4645025"/>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652862CE-C77F-5124-643D-750B5630417F}"/>
              </a:ext>
            </a:extLst>
          </p:cNvPr>
          <p:cNvSpPr/>
          <p:nvPr/>
        </p:nvSpPr>
        <p:spPr>
          <a:xfrm>
            <a:off x="8077200" y="644036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280008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922416796"/>
              </p:ext>
            </p:extLst>
          </p:nvPr>
        </p:nvGraphicFramePr>
        <p:xfrm>
          <a:off x="457200" y="1295400"/>
          <a:ext cx="8229600" cy="403860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33400">
                <a:tc>
                  <a:txBody>
                    <a:bodyPr/>
                    <a:lstStyle/>
                    <a:p>
                      <a:pPr algn="ctr"/>
                      <a:r>
                        <a:rPr lang="en-US" sz="2800" dirty="0">
                          <a:solidFill>
                            <a:srgbClr val="C00000"/>
                          </a:solidFill>
                          <a:latin typeface="Arial" panose="020B0604020202020204" pitchFamily="34" charset="0"/>
                        </a:rPr>
                        <a:t>Advantages</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rgbClr val="C00000"/>
                          </a:solidFill>
                          <a:latin typeface="Arial" panose="020B0604020202020204" pitchFamily="34" charset="0"/>
                        </a:rPr>
                        <a:t>Disadvantages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004820">
                <a:tc>
                  <a:txBody>
                    <a:bodyPr/>
                    <a:lstStyle/>
                    <a:p>
                      <a:pPr marL="157163" indent="-157163">
                        <a:buFont typeface="Arial" pitchFamily="34" charset="0"/>
                        <a:buChar char="•"/>
                      </a:pPr>
                      <a:r>
                        <a:rPr lang="en-US" sz="2800" dirty="0">
                          <a:solidFill>
                            <a:schemeClr val="tx1"/>
                          </a:solidFill>
                          <a:latin typeface="Arial" panose="020B0604020202020204" pitchFamily="34" charset="0"/>
                        </a:rPr>
                        <a:t>No traffic in construction area</a:t>
                      </a:r>
                    </a:p>
                    <a:p>
                      <a:pPr marL="157163" indent="-157163">
                        <a:buFont typeface="Arial" pitchFamily="34" charset="0"/>
                        <a:buChar char="•"/>
                      </a:pPr>
                      <a:r>
                        <a:rPr lang="en-US" sz="2800" dirty="0">
                          <a:solidFill>
                            <a:schemeClr val="tx1"/>
                          </a:solidFill>
                          <a:latin typeface="Arial" panose="020B0604020202020204" pitchFamily="34" charset="0"/>
                        </a:rPr>
                        <a:t>No roadside disruption</a:t>
                      </a:r>
                    </a:p>
                    <a:p>
                      <a:pPr marL="157163" indent="-157163">
                        <a:buFont typeface="Arial" pitchFamily="34" charset="0"/>
                        <a:buChar char="•"/>
                      </a:pPr>
                      <a:r>
                        <a:rPr lang="en-US" sz="2800" dirty="0">
                          <a:solidFill>
                            <a:schemeClr val="tx1"/>
                          </a:solidFill>
                          <a:latin typeface="Arial" panose="020B0604020202020204" pitchFamily="34" charset="0"/>
                        </a:rPr>
                        <a:t>Low</a:t>
                      </a:r>
                      <a:r>
                        <a:rPr lang="en-US" sz="2800" baseline="0" dirty="0">
                          <a:solidFill>
                            <a:schemeClr val="tx1"/>
                          </a:solidFill>
                          <a:latin typeface="Arial" panose="020B0604020202020204" pitchFamily="34" charset="0"/>
                        </a:rPr>
                        <a:t> cost</a:t>
                      </a:r>
                    </a:p>
                    <a:p>
                      <a:pPr marL="157163" indent="-157163">
                        <a:buFont typeface="Arial" pitchFamily="34" charset="0"/>
                        <a:buChar char="•"/>
                      </a:pPr>
                      <a:r>
                        <a:rPr lang="en-US" sz="2800" baseline="0" dirty="0">
                          <a:solidFill>
                            <a:schemeClr val="tx1"/>
                          </a:solidFill>
                          <a:latin typeface="Arial" panose="020B0604020202020204" pitchFamily="34" charset="0"/>
                        </a:rPr>
                        <a:t>Low impact</a:t>
                      </a:r>
                    </a:p>
                    <a:p>
                      <a:pPr marL="157163" indent="-157163">
                        <a:buFont typeface="Arial" pitchFamily="34" charset="0"/>
                        <a:buChar char="•"/>
                      </a:pPr>
                      <a:r>
                        <a:rPr lang="en-US" sz="2800" baseline="0" dirty="0">
                          <a:solidFill>
                            <a:schemeClr val="tx1"/>
                          </a:solidFill>
                          <a:latin typeface="Arial" panose="020B0604020202020204" pitchFamily="34" charset="0"/>
                        </a:rPr>
                        <a:t>Maintains number of lanes</a:t>
                      </a:r>
                      <a:endParaRPr lang="en-US" sz="2800" dirty="0">
                        <a:solidFill>
                          <a:schemeClr val="tx1"/>
                        </a:solidFill>
                        <a:latin typeface="Arial" panose="020B0604020202020204" pitchFamily="34" charset="0"/>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5"/>
                    </a:solidFill>
                  </a:tcPr>
                </a:tc>
                <a:tc>
                  <a:txBody>
                    <a:bodyPr/>
                    <a:lstStyle/>
                    <a:p>
                      <a:pPr marL="346075" indent="-346075">
                        <a:buFont typeface="Arial" pitchFamily="34" charset="0"/>
                        <a:buChar char="•"/>
                      </a:pPr>
                      <a:r>
                        <a:rPr lang="en-US" sz="2800" dirty="0">
                          <a:solidFill>
                            <a:schemeClr val="tx1"/>
                          </a:solidFill>
                          <a:latin typeface="Arial" panose="020B0604020202020204" pitchFamily="34" charset="0"/>
                        </a:rPr>
                        <a:t>Potential</a:t>
                      </a:r>
                      <a:r>
                        <a:rPr lang="en-US" sz="2800" baseline="0" dirty="0">
                          <a:solidFill>
                            <a:schemeClr val="tx1"/>
                          </a:solidFill>
                          <a:latin typeface="Arial" panose="020B0604020202020204" pitchFamily="34" charset="0"/>
                        </a:rPr>
                        <a:t> damage to detour route (trucks)</a:t>
                      </a:r>
                    </a:p>
                    <a:p>
                      <a:pPr marL="346075" indent="-346075">
                        <a:buFont typeface="Arial" pitchFamily="34" charset="0"/>
                        <a:buChar char="•"/>
                      </a:pPr>
                      <a:r>
                        <a:rPr lang="en-US" sz="2800" baseline="0" dirty="0">
                          <a:solidFill>
                            <a:schemeClr val="tx1"/>
                          </a:solidFill>
                          <a:latin typeface="Arial" panose="020B0604020202020204" pitchFamily="34" charset="0"/>
                        </a:rPr>
                        <a:t>Disruption to businesses and local traffic</a:t>
                      </a:r>
                    </a:p>
                    <a:p>
                      <a:pPr marL="346075" indent="-346075">
                        <a:buFont typeface="Arial" pitchFamily="34" charset="0"/>
                        <a:buChar char="•"/>
                      </a:pPr>
                      <a:r>
                        <a:rPr lang="en-US" sz="2800" baseline="0" dirty="0">
                          <a:solidFill>
                            <a:schemeClr val="tx1"/>
                          </a:solidFill>
                          <a:latin typeface="Arial" panose="020B0604020202020204" pitchFamily="34" charset="0"/>
                        </a:rPr>
                        <a:t>Local access</a:t>
                      </a:r>
                    </a:p>
                    <a:p>
                      <a:pPr marL="346075" indent="-346075">
                        <a:buFont typeface="Arial" pitchFamily="34" charset="0"/>
                        <a:buChar char="•"/>
                      </a:pPr>
                      <a:r>
                        <a:rPr lang="en-US" sz="2800" baseline="0" dirty="0">
                          <a:solidFill>
                            <a:schemeClr val="tx1"/>
                          </a:solidFill>
                          <a:latin typeface="Arial" panose="020B0604020202020204" pitchFamily="34" charset="0"/>
                        </a:rPr>
                        <a:t>Cost to motorists due to longer trips</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bl>
          </a:graphicData>
        </a:graphic>
      </p:graphicFrame>
      <p:sp>
        <p:nvSpPr>
          <p:cNvPr id="6" name="Rectangle 2"/>
          <p:cNvSpPr>
            <a:spLocks noGrp="1" noChangeArrowheads="1"/>
          </p:cNvSpPr>
          <p:nvPr>
            <p:ph type="title"/>
          </p:nvPr>
        </p:nvSpPr>
        <p:spPr/>
        <p:txBody>
          <a:bodyPr/>
          <a:lstStyle/>
          <a:p>
            <a:pPr>
              <a:defRPr/>
            </a:pPr>
            <a:r>
              <a:rPr lang="en-US" sz="3200" dirty="0"/>
              <a:t>Detours</a:t>
            </a:r>
          </a:p>
        </p:txBody>
      </p:sp>
    </p:spTree>
    <p:extLst>
      <p:ext uri="{BB962C8B-B14F-4D97-AF65-F5344CB8AC3E}">
        <p14:creationId xmlns:p14="http://schemas.microsoft.com/office/powerpoint/2010/main" val="39236007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600" dirty="0"/>
              <a:t>Module Objectives</a:t>
            </a:r>
          </a:p>
        </p:txBody>
      </p:sp>
      <p:sp>
        <p:nvSpPr>
          <p:cNvPr id="4099" name="Rectangle 3"/>
          <p:cNvSpPr>
            <a:spLocks noGrp="1" noChangeArrowheads="1"/>
          </p:cNvSpPr>
          <p:nvPr>
            <p:ph type="body" idx="1"/>
          </p:nvPr>
        </p:nvSpPr>
        <p:spPr>
          <a:xfrm>
            <a:off x="457200" y="1676400"/>
            <a:ext cx="8305800" cy="4419600"/>
          </a:xfrm>
        </p:spPr>
        <p:txBody>
          <a:bodyPr/>
          <a:lstStyle/>
          <a:p>
            <a:r>
              <a:rPr lang="en-US" dirty="0"/>
              <a:t>Discuss “other” </a:t>
            </a:r>
            <a:r>
              <a:rPr lang="en-US" b="1" dirty="0"/>
              <a:t>work zone safety management </a:t>
            </a:r>
            <a:r>
              <a:rPr lang="en-US" dirty="0"/>
              <a:t>measures and strategies:</a:t>
            </a:r>
          </a:p>
          <a:p>
            <a:pPr marL="971550" lvl="1" indent="-514350">
              <a:buFont typeface="+mj-lt"/>
              <a:buAutoNum type="alphaUcPeriod"/>
            </a:pPr>
            <a:r>
              <a:rPr lang="en-US" dirty="0"/>
              <a:t>Exposure Control Measures</a:t>
            </a:r>
          </a:p>
          <a:p>
            <a:pPr marL="971550" lvl="1" indent="-514350">
              <a:buFont typeface="+mj-lt"/>
              <a:buAutoNum type="alphaUcPeriod"/>
            </a:pPr>
            <a:r>
              <a:rPr lang="en-US" dirty="0"/>
              <a:t>Other Traffic Control Measures</a:t>
            </a:r>
          </a:p>
          <a:p>
            <a:pPr marL="971550" lvl="1" indent="-514350">
              <a:buFont typeface="+mj-lt"/>
              <a:buAutoNum type="alphaUcPeriod"/>
            </a:pPr>
            <a:r>
              <a:rPr lang="en-US" dirty="0"/>
              <a:t>Uniformed Law Enforcement Officers</a:t>
            </a:r>
          </a:p>
        </p:txBody>
      </p:sp>
    </p:spTree>
    <p:extLst>
      <p:ext uri="{BB962C8B-B14F-4D97-AF65-F5344CB8AC3E}">
        <p14:creationId xmlns:p14="http://schemas.microsoft.com/office/powerpoint/2010/main" val="4368014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669668877"/>
              </p:ext>
            </p:extLst>
          </p:nvPr>
        </p:nvGraphicFramePr>
        <p:xfrm>
          <a:off x="457200" y="1676400"/>
          <a:ext cx="8229600" cy="35382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33400">
                <a:tc>
                  <a:txBody>
                    <a:bodyPr/>
                    <a:lstStyle/>
                    <a:p>
                      <a:pPr algn="ctr"/>
                      <a:r>
                        <a:rPr lang="en-US" sz="2800" dirty="0">
                          <a:solidFill>
                            <a:srgbClr val="C00000"/>
                          </a:solidFill>
                          <a:latin typeface="Arial" panose="020B0604020202020204" pitchFamily="34" charset="0"/>
                        </a:rPr>
                        <a:t>Advantages</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rgbClr val="C00000"/>
                          </a:solidFill>
                          <a:latin typeface="Arial" panose="020B0604020202020204" pitchFamily="34" charset="0"/>
                        </a:rPr>
                        <a:t>Disadvantages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004820">
                <a:tc>
                  <a:txBody>
                    <a:bodyPr/>
                    <a:lstStyle/>
                    <a:p>
                      <a:pPr marL="157163" indent="-157163">
                        <a:buFont typeface="Arial" pitchFamily="34" charset="0"/>
                        <a:buChar char="•"/>
                      </a:pPr>
                      <a:r>
                        <a:rPr lang="en-US" sz="2800" dirty="0">
                          <a:solidFill>
                            <a:schemeClr val="tx1"/>
                          </a:solidFill>
                          <a:latin typeface="Arial" panose="020B0604020202020204" pitchFamily="34" charset="0"/>
                        </a:rPr>
                        <a:t>No detour needed</a:t>
                      </a:r>
                    </a:p>
                    <a:p>
                      <a:pPr marL="157163" indent="-157163">
                        <a:buFont typeface="Arial" pitchFamily="34" charset="0"/>
                        <a:buChar char="•"/>
                      </a:pPr>
                      <a:r>
                        <a:rPr lang="en-US" sz="2800" dirty="0">
                          <a:solidFill>
                            <a:schemeClr val="tx1"/>
                          </a:solidFill>
                          <a:latin typeface="Arial" panose="020B0604020202020204" pitchFamily="34" charset="0"/>
                        </a:rPr>
                        <a:t>Local traffic not affected</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5"/>
                    </a:solidFill>
                  </a:tcPr>
                </a:tc>
                <a:tc>
                  <a:txBody>
                    <a:bodyPr/>
                    <a:lstStyle/>
                    <a:p>
                      <a:pPr marL="223838" indent="-223838">
                        <a:buFont typeface="Arial" pitchFamily="34" charset="0"/>
                        <a:buChar char="•"/>
                      </a:pPr>
                      <a:r>
                        <a:rPr lang="en-US" sz="2800" dirty="0">
                          <a:solidFill>
                            <a:schemeClr val="tx1"/>
                          </a:solidFill>
                          <a:latin typeface="Arial" panose="020B0604020202020204" pitchFamily="34" charset="0"/>
                        </a:rPr>
                        <a:t>Workers may be in close</a:t>
                      </a:r>
                      <a:r>
                        <a:rPr lang="en-US" sz="2800" baseline="0" dirty="0">
                          <a:solidFill>
                            <a:schemeClr val="tx1"/>
                          </a:solidFill>
                          <a:latin typeface="Arial" panose="020B0604020202020204" pitchFamily="34" charset="0"/>
                        </a:rPr>
                        <a:t> proximity to traffic</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bl>
          </a:graphicData>
        </a:graphic>
      </p:graphicFrame>
      <p:sp>
        <p:nvSpPr>
          <p:cNvPr id="6" name="Rectangle 2"/>
          <p:cNvSpPr>
            <a:spLocks noGrp="1" noChangeArrowheads="1"/>
          </p:cNvSpPr>
          <p:nvPr>
            <p:ph type="title"/>
          </p:nvPr>
        </p:nvSpPr>
        <p:spPr/>
        <p:txBody>
          <a:bodyPr/>
          <a:lstStyle/>
          <a:p>
            <a:pPr>
              <a:defRPr/>
            </a:pPr>
            <a:r>
              <a:rPr lang="en-US" sz="3200" dirty="0"/>
              <a:t>Diversions</a:t>
            </a:r>
          </a:p>
        </p:txBody>
      </p:sp>
    </p:spTree>
    <p:extLst>
      <p:ext uri="{BB962C8B-B14F-4D97-AF65-F5344CB8AC3E}">
        <p14:creationId xmlns:p14="http://schemas.microsoft.com/office/powerpoint/2010/main" val="19182279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5. Rolling Road Blocks</a:t>
            </a:r>
          </a:p>
        </p:txBody>
      </p:sp>
      <p:sp>
        <p:nvSpPr>
          <p:cNvPr id="4099" name="Rectangle 3"/>
          <p:cNvSpPr>
            <a:spLocks noGrp="1" noChangeArrowheads="1"/>
          </p:cNvSpPr>
          <p:nvPr>
            <p:ph type="body" idx="1"/>
          </p:nvPr>
        </p:nvSpPr>
        <p:spPr>
          <a:xfrm>
            <a:off x="412954" y="1330479"/>
            <a:ext cx="8350045" cy="4343400"/>
          </a:xfrm>
        </p:spPr>
        <p:txBody>
          <a:bodyPr/>
          <a:lstStyle/>
          <a:p>
            <a:r>
              <a:rPr lang="en-US" dirty="0"/>
              <a:t>Traffic is temporarily slowed rather than completely stopped</a:t>
            </a:r>
          </a:p>
          <a:p>
            <a:r>
              <a:rPr lang="en-US" dirty="0"/>
              <a:t>Traffic is paced at a safe speed</a:t>
            </a:r>
          </a:p>
          <a:p>
            <a:pPr lvl="1"/>
            <a:r>
              <a:rPr lang="en-US" dirty="0"/>
              <a:t>Desirably not less than 20 mph on the Interstate</a:t>
            </a:r>
          </a:p>
          <a:p>
            <a:r>
              <a:rPr lang="en-US" dirty="0"/>
              <a:t>Law enforcement personnel works best</a:t>
            </a:r>
          </a:p>
          <a:p>
            <a:r>
              <a:rPr lang="en-US" dirty="0"/>
              <a:t>Less expensive and more convenient than building detours</a:t>
            </a:r>
          </a:p>
        </p:txBody>
      </p:sp>
    </p:spTree>
    <p:extLst>
      <p:ext uri="{BB962C8B-B14F-4D97-AF65-F5344CB8AC3E}">
        <p14:creationId xmlns:p14="http://schemas.microsoft.com/office/powerpoint/2010/main" val="4611043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391400" cy="1219200"/>
          </a:xfrm>
        </p:spPr>
        <p:txBody>
          <a:bodyPr/>
          <a:lstStyle/>
          <a:p>
            <a:r>
              <a:rPr lang="en-US" sz="3200" dirty="0"/>
              <a:t>Rolling Road Blocks Create Traffic Gaps so Workers are Safe!</a:t>
            </a:r>
          </a:p>
        </p:txBody>
      </p:sp>
      <p:pic>
        <p:nvPicPr>
          <p:cNvPr id="4099" name="Picture 3" descr="Workers moving drums into place on roadway at night"/>
          <p:cNvPicPr>
            <a:picLocks noChangeAspect="1" noChangeArrowheads="1"/>
          </p:cNvPicPr>
          <p:nvPr/>
        </p:nvPicPr>
        <p:blipFill>
          <a:blip r:embed="rId3" cstate="print"/>
          <a:srcRect l="14056" t="34375" r="39678" b="20833"/>
          <a:stretch>
            <a:fillRect/>
          </a:stretch>
        </p:blipFill>
        <p:spPr bwMode="auto">
          <a:xfrm>
            <a:off x="0" y="1880886"/>
            <a:ext cx="9144000" cy="4977114"/>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1D61138F-E7C5-8FDF-0DD8-415BE7539876}"/>
              </a:ext>
            </a:extLst>
          </p:cNvPr>
          <p:cNvSpPr/>
          <p:nvPr/>
        </p:nvSpPr>
        <p:spPr>
          <a:xfrm>
            <a:off x="7162800" y="6383219"/>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Massachusetts DOT</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328706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325563"/>
          </a:xfrm>
        </p:spPr>
        <p:txBody>
          <a:bodyPr/>
          <a:lstStyle/>
          <a:p>
            <a:pPr>
              <a:defRPr/>
            </a:pPr>
            <a:r>
              <a:rPr lang="en-US" sz="3200" dirty="0"/>
              <a:t>6. Night Work</a:t>
            </a:r>
          </a:p>
        </p:txBody>
      </p:sp>
      <p:sp>
        <p:nvSpPr>
          <p:cNvPr id="98307" name="Content Placeholder 2"/>
          <p:cNvSpPr>
            <a:spLocks noGrp="1"/>
          </p:cNvSpPr>
          <p:nvPr>
            <p:ph idx="1"/>
          </p:nvPr>
        </p:nvSpPr>
        <p:spPr>
          <a:xfrm>
            <a:off x="381000" y="1676400"/>
            <a:ext cx="3429000" cy="4343400"/>
          </a:xfrm>
        </p:spPr>
        <p:txBody>
          <a:bodyPr/>
          <a:lstStyle/>
          <a:p>
            <a:r>
              <a:rPr lang="en-US" dirty="0"/>
              <a:t>Takes advantage of lower volumes at night</a:t>
            </a:r>
          </a:p>
          <a:p>
            <a:r>
              <a:rPr lang="en-US" dirty="0"/>
              <a:t>Direct costs tend to be higher</a:t>
            </a:r>
          </a:p>
          <a:p>
            <a:r>
              <a:rPr lang="en-US" dirty="0"/>
              <a:t>More impaired drivers</a:t>
            </a:r>
          </a:p>
        </p:txBody>
      </p:sp>
      <p:pic>
        <p:nvPicPr>
          <p:cNvPr id="5" name="Picture 2" descr="Traffic workers working at night with the correct attire"/>
          <p:cNvPicPr>
            <a:picLocks noChangeAspect="1" noChangeArrowheads="1"/>
          </p:cNvPicPr>
          <p:nvPr/>
        </p:nvPicPr>
        <p:blipFill>
          <a:blip r:embed="rId3" cstate="print"/>
          <a:srcRect/>
          <a:stretch>
            <a:fillRect/>
          </a:stretch>
        </p:blipFill>
        <p:spPr bwMode="auto">
          <a:xfrm>
            <a:off x="3810000" y="1828800"/>
            <a:ext cx="4953000" cy="3722378"/>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04719FD2-D032-CEC6-22E9-136394BBB442}"/>
              </a:ext>
            </a:extLst>
          </p:cNvPr>
          <p:cNvSpPr/>
          <p:nvPr/>
        </p:nvSpPr>
        <p:spPr>
          <a:xfrm>
            <a:off x="7772400" y="55626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6" name="Picture 2" descr="Traffic workers working at night with the correct attire">
            <a:extLst>
              <a:ext uri="{FF2B5EF4-FFF2-40B4-BE49-F238E27FC236}">
                <a16:creationId xmlns:a16="http://schemas.microsoft.com/office/drawing/2014/main" id="{8FFE9E8C-8D3E-071D-DBDF-D3C87987CB79}"/>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12308" t="38895" r="84615" b="57011"/>
          <a:stretch/>
        </p:blipFill>
        <p:spPr bwMode="auto">
          <a:xfrm>
            <a:off x="4419600" y="3276600"/>
            <a:ext cx="152400" cy="152400"/>
          </a:xfrm>
          <a:prstGeom prst="rect">
            <a:avLst/>
          </a:prstGeom>
          <a:noFill/>
          <a:ln w="9525">
            <a:noFill/>
            <a:miter lim="800000"/>
            <a:headEnd/>
            <a:tailEnd/>
          </a:ln>
        </p:spPr>
      </p:pic>
    </p:spTree>
    <p:extLst>
      <p:ext uri="{BB962C8B-B14F-4D97-AF65-F5344CB8AC3E}">
        <p14:creationId xmlns:p14="http://schemas.microsoft.com/office/powerpoint/2010/main" val="36080183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Rectangle 2"/>
          <p:cNvSpPr>
            <a:spLocks noGrp="1" noChangeArrowheads="1"/>
          </p:cNvSpPr>
          <p:nvPr>
            <p:ph type="title"/>
          </p:nvPr>
        </p:nvSpPr>
        <p:spPr/>
        <p:txBody>
          <a:bodyPr/>
          <a:lstStyle/>
          <a:p>
            <a:pPr eaLnBrk="1" hangingPunct="1">
              <a:defRPr/>
            </a:pPr>
            <a:r>
              <a:rPr lang="en-US" sz="3200" dirty="0"/>
              <a:t>Advantages/Disadvantages</a:t>
            </a:r>
            <a:br>
              <a:rPr lang="en-US" sz="3200" dirty="0"/>
            </a:br>
            <a:r>
              <a:rPr lang="en-US" sz="3200" dirty="0"/>
              <a:t>of Nighttime Work</a:t>
            </a:r>
          </a:p>
        </p:txBody>
      </p:sp>
      <p:graphicFrame>
        <p:nvGraphicFramePr>
          <p:cNvPr id="4" name="Table 3"/>
          <p:cNvGraphicFramePr>
            <a:graphicFrameLocks noGrp="1"/>
          </p:cNvGraphicFramePr>
          <p:nvPr>
            <p:extLst>
              <p:ext uri="{D42A27DB-BD31-4B8C-83A1-F6EECF244321}">
                <p14:modId xmlns:p14="http://schemas.microsoft.com/office/powerpoint/2010/main" val="1300354938"/>
              </p:ext>
            </p:extLst>
          </p:nvPr>
        </p:nvGraphicFramePr>
        <p:xfrm>
          <a:off x="0" y="1447800"/>
          <a:ext cx="9144000" cy="5095200"/>
        </p:xfrm>
        <a:graphic>
          <a:graphicData uri="http://schemas.openxmlformats.org/drawingml/2006/table">
            <a:tbl>
              <a:tblPr firstRow="1" bandRow="1">
                <a:tableStyleId>{5C22544A-7EE6-4342-B048-85BDC9FD1C3A}</a:tableStyleId>
              </a:tblPr>
              <a:tblGrid>
                <a:gridCol w="44196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576000">
                <a:tc>
                  <a:txBody>
                    <a:bodyPr/>
                    <a:lstStyle/>
                    <a:p>
                      <a:pPr algn="ctr"/>
                      <a:r>
                        <a:rPr lang="en-US" sz="3200" dirty="0">
                          <a:solidFill>
                            <a:srgbClr val="C00000"/>
                          </a:solidFill>
                          <a:latin typeface="Arial" panose="020B0604020202020204" pitchFamily="34" charset="0"/>
                        </a:rPr>
                        <a:t>Advantages</a:t>
                      </a:r>
                    </a:p>
                  </a:txBody>
                  <a:tcPr>
                    <a:solidFill>
                      <a:schemeClr val="bg1"/>
                    </a:solidFill>
                  </a:tcPr>
                </a:tc>
                <a:tc>
                  <a:txBody>
                    <a:bodyPr/>
                    <a:lstStyle/>
                    <a:p>
                      <a:pPr algn="ctr"/>
                      <a:r>
                        <a:rPr lang="en-US" sz="3200" dirty="0">
                          <a:solidFill>
                            <a:srgbClr val="C00000"/>
                          </a:solidFill>
                          <a:latin typeface="Arial" panose="020B0604020202020204" pitchFamily="34" charset="0"/>
                        </a:rPr>
                        <a:t>Disadvantages</a:t>
                      </a:r>
                    </a:p>
                  </a:txBody>
                  <a:tcPr>
                    <a:solidFill>
                      <a:schemeClr val="bg1"/>
                    </a:solidFill>
                  </a:tcPr>
                </a:tc>
                <a:extLst>
                  <a:ext uri="{0D108BD9-81ED-4DB2-BD59-A6C34878D82A}">
                    <a16:rowId xmlns:a16="http://schemas.microsoft.com/office/drawing/2014/main" val="10000"/>
                  </a:ext>
                </a:extLst>
              </a:tr>
              <a:tr h="547200">
                <a:tc>
                  <a:txBody>
                    <a:bodyPr/>
                    <a:lstStyle/>
                    <a:p>
                      <a:pPr marL="223838" indent="-223838" algn="l">
                        <a:buFont typeface="Arial" panose="020B0604020202020204" pitchFamily="34" charset="0"/>
                        <a:buChar char="•"/>
                      </a:pPr>
                      <a:r>
                        <a:rPr lang="en-US" sz="2800" dirty="0">
                          <a:solidFill>
                            <a:schemeClr val="tx1"/>
                          </a:solidFill>
                          <a:latin typeface="Arial" panose="020B0604020202020204" pitchFamily="34" charset="0"/>
                        </a:rPr>
                        <a:t>Lower traffic volumes</a:t>
                      </a:r>
                    </a:p>
                  </a:txBody>
                  <a:tcPr>
                    <a:solidFill>
                      <a:schemeClr val="accent5"/>
                    </a:solidFill>
                  </a:tcPr>
                </a:tc>
                <a:tc>
                  <a:txBody>
                    <a:bodyPr/>
                    <a:lstStyle/>
                    <a:p>
                      <a:pPr marL="223838" indent="-223838" algn="l">
                        <a:buFont typeface="Arial" panose="020B0604020202020204" pitchFamily="34" charset="0"/>
                        <a:buChar char="•"/>
                      </a:pPr>
                      <a:r>
                        <a:rPr lang="en-US" sz="2800" dirty="0">
                          <a:solidFill>
                            <a:schemeClr val="tx1"/>
                          </a:solidFill>
                          <a:latin typeface="Arial" panose="020B0604020202020204" pitchFamily="34" charset="0"/>
                        </a:rPr>
                        <a:t>Higher agency cost</a:t>
                      </a:r>
                    </a:p>
                  </a:txBody>
                  <a:tcPr>
                    <a:solidFill>
                      <a:schemeClr val="bg1"/>
                    </a:solidFill>
                  </a:tcPr>
                </a:tc>
                <a:extLst>
                  <a:ext uri="{0D108BD9-81ED-4DB2-BD59-A6C34878D82A}">
                    <a16:rowId xmlns:a16="http://schemas.microsoft.com/office/drawing/2014/main" val="10001"/>
                  </a:ext>
                </a:extLst>
              </a:tr>
              <a:tr h="1008000">
                <a:tc>
                  <a:txBody>
                    <a:bodyPr/>
                    <a:lstStyle/>
                    <a:p>
                      <a:pPr marL="223838" indent="-223838" algn="l">
                        <a:buFont typeface="Arial" panose="020B0604020202020204" pitchFamily="34" charset="0"/>
                        <a:buChar char="•"/>
                      </a:pPr>
                      <a:r>
                        <a:rPr lang="en-US" sz="2800" dirty="0">
                          <a:solidFill>
                            <a:schemeClr val="tx1"/>
                          </a:solidFill>
                          <a:latin typeface="Arial" panose="020B0604020202020204" pitchFamily="34" charset="0"/>
                        </a:rPr>
                        <a:t>Lower traffic impacts</a:t>
                      </a:r>
                    </a:p>
                  </a:txBody>
                  <a:tcPr>
                    <a:solidFill>
                      <a:schemeClr val="accent5"/>
                    </a:solidFill>
                  </a:tcPr>
                </a:tc>
                <a:tc>
                  <a:txBody>
                    <a:bodyPr/>
                    <a:lstStyle/>
                    <a:p>
                      <a:pPr marL="223838" indent="-223838" algn="l">
                        <a:buFont typeface="Arial" panose="020B0604020202020204" pitchFamily="34" charset="0"/>
                        <a:buChar char="•"/>
                      </a:pPr>
                      <a:r>
                        <a:rPr lang="en-US" sz="2800" dirty="0">
                          <a:solidFill>
                            <a:schemeClr val="tx1"/>
                          </a:solidFill>
                          <a:latin typeface="Arial" panose="020B0604020202020204" pitchFamily="34" charset="0"/>
                        </a:rPr>
                        <a:t>Higher speeds;</a:t>
                      </a:r>
                      <a:r>
                        <a:rPr lang="en-US" sz="2800" baseline="0" dirty="0">
                          <a:solidFill>
                            <a:schemeClr val="tx1"/>
                          </a:solidFill>
                          <a:latin typeface="Arial" panose="020B0604020202020204" pitchFamily="34" charset="0"/>
                        </a:rPr>
                        <a:t> more impaired drivers</a:t>
                      </a:r>
                      <a:endParaRPr lang="en-US" sz="2800" dirty="0">
                        <a:solidFill>
                          <a:schemeClr val="tx1"/>
                        </a:solidFill>
                        <a:latin typeface="Arial" panose="020B0604020202020204" pitchFamily="34" charset="0"/>
                      </a:endParaRPr>
                    </a:p>
                  </a:txBody>
                  <a:tcPr>
                    <a:solidFill>
                      <a:schemeClr val="bg1"/>
                    </a:solidFill>
                  </a:tcPr>
                </a:tc>
                <a:extLst>
                  <a:ext uri="{0D108BD9-81ED-4DB2-BD59-A6C34878D82A}">
                    <a16:rowId xmlns:a16="http://schemas.microsoft.com/office/drawing/2014/main" val="10002"/>
                  </a:ext>
                </a:extLst>
              </a:tr>
              <a:tr h="1008000">
                <a:tc>
                  <a:txBody>
                    <a:bodyPr/>
                    <a:lstStyle/>
                    <a:p>
                      <a:pPr marL="223838" indent="-223838" algn="l">
                        <a:buFont typeface="Arial" panose="020B0604020202020204" pitchFamily="34" charset="0"/>
                        <a:buChar char="•"/>
                      </a:pPr>
                      <a:r>
                        <a:rPr lang="en-US" sz="2800" dirty="0">
                          <a:solidFill>
                            <a:schemeClr val="tx1"/>
                          </a:solidFill>
                          <a:latin typeface="Arial" panose="020B0604020202020204" pitchFamily="34" charset="0"/>
                        </a:rPr>
                        <a:t>Lower impact</a:t>
                      </a:r>
                      <a:r>
                        <a:rPr lang="en-US" sz="2800" baseline="0" dirty="0">
                          <a:solidFill>
                            <a:schemeClr val="tx1"/>
                          </a:solidFill>
                          <a:latin typeface="Arial" panose="020B0604020202020204" pitchFamily="34" charset="0"/>
                        </a:rPr>
                        <a:t> to commercial activity</a:t>
                      </a:r>
                      <a:endParaRPr lang="en-US" sz="2800" dirty="0">
                        <a:solidFill>
                          <a:schemeClr val="tx1"/>
                        </a:solidFill>
                        <a:latin typeface="Arial" panose="020B0604020202020204" pitchFamily="34" charset="0"/>
                      </a:endParaRPr>
                    </a:p>
                  </a:txBody>
                  <a:tcPr>
                    <a:solidFill>
                      <a:schemeClr val="accent5"/>
                    </a:solidFill>
                  </a:tcPr>
                </a:tc>
                <a:tc>
                  <a:txBody>
                    <a:bodyPr/>
                    <a:lstStyle/>
                    <a:p>
                      <a:pPr marL="223838" indent="-223838" algn="l">
                        <a:buFont typeface="Arial" panose="020B0604020202020204" pitchFamily="34" charset="0"/>
                        <a:buChar char="•"/>
                      </a:pPr>
                      <a:r>
                        <a:rPr lang="en-US" sz="2800" dirty="0">
                          <a:solidFill>
                            <a:schemeClr val="tx1"/>
                          </a:solidFill>
                          <a:latin typeface="Arial" panose="020B0604020202020204" pitchFamily="34" charset="0"/>
                        </a:rPr>
                        <a:t>Crew</a:t>
                      </a:r>
                      <a:r>
                        <a:rPr lang="en-US" sz="2800" baseline="0" dirty="0">
                          <a:solidFill>
                            <a:schemeClr val="tx1"/>
                          </a:solidFill>
                          <a:latin typeface="Arial" panose="020B0604020202020204" pitchFamily="34" charset="0"/>
                        </a:rPr>
                        <a:t> social patterns disrupted</a:t>
                      </a:r>
                      <a:endParaRPr lang="en-US" sz="2800" dirty="0">
                        <a:solidFill>
                          <a:schemeClr val="tx1"/>
                        </a:solidFill>
                        <a:latin typeface="Arial" panose="020B0604020202020204" pitchFamily="34" charset="0"/>
                      </a:endParaRPr>
                    </a:p>
                  </a:txBody>
                  <a:tcPr>
                    <a:solidFill>
                      <a:schemeClr val="bg1"/>
                    </a:solidFill>
                  </a:tcPr>
                </a:tc>
                <a:extLst>
                  <a:ext uri="{0D108BD9-81ED-4DB2-BD59-A6C34878D82A}">
                    <a16:rowId xmlns:a16="http://schemas.microsoft.com/office/drawing/2014/main" val="10003"/>
                  </a:ext>
                </a:extLst>
              </a:tr>
              <a:tr h="1008000">
                <a:tc>
                  <a:txBody>
                    <a:bodyPr/>
                    <a:lstStyle/>
                    <a:p>
                      <a:pPr marL="223838" indent="-223838" algn="l">
                        <a:buFont typeface="Arial" panose="020B0604020202020204" pitchFamily="34" charset="0"/>
                        <a:buChar char="•"/>
                      </a:pPr>
                      <a:r>
                        <a:rPr lang="en-US" sz="2800" dirty="0">
                          <a:solidFill>
                            <a:schemeClr val="tx1"/>
                          </a:solidFill>
                          <a:latin typeface="Arial" panose="020B0604020202020204" pitchFamily="34" charset="0"/>
                        </a:rPr>
                        <a:t>Fewer people affected</a:t>
                      </a:r>
                    </a:p>
                  </a:txBody>
                  <a:tcPr>
                    <a:solidFill>
                      <a:schemeClr val="accent5"/>
                    </a:solidFill>
                  </a:tcPr>
                </a:tc>
                <a:tc>
                  <a:txBody>
                    <a:bodyPr/>
                    <a:lstStyle/>
                    <a:p>
                      <a:pPr marL="223838" indent="-223838" algn="l">
                        <a:buFont typeface="Arial" panose="020B0604020202020204" pitchFamily="34" charset="0"/>
                        <a:buChar char="•"/>
                      </a:pPr>
                      <a:r>
                        <a:rPr lang="en-US" sz="2800" dirty="0">
                          <a:solidFill>
                            <a:schemeClr val="tx1"/>
                          </a:solidFill>
                          <a:latin typeface="Arial" panose="020B0604020202020204" pitchFamily="34" charset="0"/>
                        </a:rPr>
                        <a:t>Noise</a:t>
                      </a:r>
                      <a:r>
                        <a:rPr lang="en-US" sz="2800" baseline="0" dirty="0">
                          <a:solidFill>
                            <a:schemeClr val="tx1"/>
                          </a:solidFill>
                          <a:latin typeface="Arial" panose="020B0604020202020204" pitchFamily="34" charset="0"/>
                        </a:rPr>
                        <a:t> and possible compromise of quality</a:t>
                      </a:r>
                      <a:endParaRPr lang="en-US" sz="2800" dirty="0">
                        <a:solidFill>
                          <a:schemeClr val="tx1"/>
                        </a:solidFill>
                        <a:latin typeface="Arial" panose="020B0604020202020204" pitchFamily="34" charset="0"/>
                      </a:endParaRPr>
                    </a:p>
                  </a:txBody>
                  <a:tcPr>
                    <a:solidFill>
                      <a:schemeClr val="bg1"/>
                    </a:solidFill>
                  </a:tcPr>
                </a:tc>
                <a:extLst>
                  <a:ext uri="{0D108BD9-81ED-4DB2-BD59-A6C34878D82A}">
                    <a16:rowId xmlns:a16="http://schemas.microsoft.com/office/drawing/2014/main" val="10004"/>
                  </a:ext>
                </a:extLst>
              </a:tr>
              <a:tr h="882000">
                <a:tc>
                  <a:txBody>
                    <a:bodyPr/>
                    <a:lstStyle/>
                    <a:p>
                      <a:pPr algn="ctr"/>
                      <a:endParaRPr lang="en-US" sz="2800" dirty="0">
                        <a:solidFill>
                          <a:schemeClr val="tx1"/>
                        </a:solidFill>
                        <a:latin typeface="Arial" panose="020B0604020202020204" pitchFamily="34" charset="0"/>
                      </a:endParaRPr>
                    </a:p>
                  </a:txBody>
                  <a:tcPr>
                    <a:solidFill>
                      <a:schemeClr val="bg1"/>
                    </a:solidFill>
                  </a:tcPr>
                </a:tc>
                <a:tc>
                  <a:txBody>
                    <a:bodyPr/>
                    <a:lstStyle/>
                    <a:p>
                      <a:pPr marL="223838" indent="-223838" algn="l">
                        <a:buFont typeface="Arial" panose="020B0604020202020204" pitchFamily="34" charset="0"/>
                        <a:buChar char="•"/>
                      </a:pPr>
                      <a:r>
                        <a:rPr lang="en-US" sz="2800" dirty="0">
                          <a:solidFill>
                            <a:schemeClr val="tx1"/>
                          </a:solidFill>
                          <a:latin typeface="Arial" panose="020B0604020202020204" pitchFamily="34" charset="0"/>
                        </a:rPr>
                        <a:t>Reduced worker visibility</a:t>
                      </a:r>
                      <a:r>
                        <a:rPr lang="en-US" sz="2800" baseline="0" dirty="0">
                          <a:solidFill>
                            <a:schemeClr val="tx1"/>
                          </a:solidFill>
                          <a:latin typeface="Arial" panose="020B0604020202020204" pitchFamily="34" charset="0"/>
                        </a:rPr>
                        <a:t> (and safety?)</a:t>
                      </a:r>
                      <a:endParaRPr lang="en-US" sz="2800" dirty="0">
                        <a:solidFill>
                          <a:schemeClr val="tx1"/>
                        </a:solidFill>
                        <a:latin typeface="Arial" panose="020B0604020202020204" pitchFamily="34" charset="0"/>
                      </a:endParaRPr>
                    </a:p>
                  </a:txBody>
                  <a:tcPr>
                    <a:solidFill>
                      <a:schemeClr val="bg1"/>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1585111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descr="C:\Users\JMM Toshiba\Documents\JMMA\ATSSA\Strategies Course\04n110712-I405-pg-horizontal.jpg"/>
          <p:cNvSpPr>
            <a:spLocks noGrp="1" noChangeArrowheads="1"/>
          </p:cNvSpPr>
          <p:nvPr>
            <p:ph type="title"/>
          </p:nvPr>
        </p:nvSpPr>
        <p:spPr>
          <a:xfrm>
            <a:off x="344905" y="178384"/>
            <a:ext cx="8763000" cy="1325563"/>
          </a:xfrm>
        </p:spPr>
        <p:txBody>
          <a:bodyPr/>
          <a:lstStyle/>
          <a:p>
            <a:pPr>
              <a:defRPr/>
            </a:pPr>
            <a:r>
              <a:rPr lang="en-US" sz="3200" dirty="0"/>
              <a:t>7. Accelerated</a:t>
            </a:r>
            <a:br>
              <a:rPr lang="en-US" sz="3200" dirty="0"/>
            </a:br>
            <a:r>
              <a:rPr lang="en-US" sz="3200" dirty="0"/>
              <a:t>Construction Techniques</a:t>
            </a:r>
          </a:p>
        </p:txBody>
      </p:sp>
      <p:sp>
        <p:nvSpPr>
          <p:cNvPr id="4099" name="Rectangle 3"/>
          <p:cNvSpPr>
            <a:spLocks noGrp="1" noChangeArrowheads="1"/>
          </p:cNvSpPr>
          <p:nvPr>
            <p:ph type="body" idx="1"/>
          </p:nvPr>
        </p:nvSpPr>
        <p:spPr>
          <a:xfrm>
            <a:off x="344905" y="1584158"/>
            <a:ext cx="4114800" cy="4572000"/>
          </a:xfrm>
        </p:spPr>
        <p:txBody>
          <a:bodyPr/>
          <a:lstStyle/>
          <a:p>
            <a:r>
              <a:rPr lang="en-US" dirty="0"/>
              <a:t>The faster the job is completed, the less worker exposure</a:t>
            </a:r>
          </a:p>
          <a:p>
            <a:r>
              <a:rPr lang="en-US" dirty="0"/>
              <a:t>Consider:</a:t>
            </a:r>
          </a:p>
          <a:p>
            <a:pPr lvl="1"/>
            <a:r>
              <a:rPr lang="en-US" dirty="0"/>
              <a:t>Contracting techniques to expedite the work</a:t>
            </a:r>
          </a:p>
          <a:p>
            <a:pPr lvl="1"/>
            <a:endParaRPr lang="en-US" dirty="0"/>
          </a:p>
        </p:txBody>
      </p:sp>
      <p:pic>
        <p:nvPicPr>
          <p:cNvPr id="5122" name="Picture 2" descr="Workers constructing a bridge">
            <a:extLst>
              <a:ext uri="{C183D7F6-B498-43B3-948B-1728B52AA6E4}">
                <adec:decorative xmlns:adec="http://schemas.microsoft.com/office/drawing/2017/decorative" val="0"/>
              </a:ext>
            </a:extLst>
          </p:cNvPr>
          <p:cNvPicPr>
            <a:picLocks noChangeAspect="1" noChangeArrowheads="1"/>
          </p:cNvPicPr>
          <p:nvPr/>
        </p:nvPicPr>
        <p:blipFill>
          <a:blip r:embed="rId3" cstate="print"/>
          <a:srcRect l="22840" t="25000" r="39678" b="31250"/>
          <a:stretch>
            <a:fillRect/>
          </a:stretch>
        </p:blipFill>
        <p:spPr bwMode="auto">
          <a:xfrm>
            <a:off x="4114800" y="3276600"/>
            <a:ext cx="3831771" cy="2514600"/>
          </a:xfrm>
          <a:prstGeom prst="rect">
            <a:avLst/>
          </a:prstGeom>
          <a:noFill/>
          <a:ln w="9525">
            <a:noFill/>
            <a:miter lim="800000"/>
            <a:headEnd/>
            <a:tailEnd/>
          </a:ln>
        </p:spPr>
      </p:pic>
      <p:pic>
        <p:nvPicPr>
          <p:cNvPr id="11266" name="Picture 2" descr="Workers constructing a roadway section"/>
          <p:cNvPicPr>
            <a:picLocks noChangeAspect="1" noChangeArrowheads="1"/>
          </p:cNvPicPr>
          <p:nvPr/>
        </p:nvPicPr>
        <p:blipFill>
          <a:blip r:embed="rId4" cstate="print"/>
          <a:srcRect/>
          <a:stretch>
            <a:fillRect/>
          </a:stretch>
        </p:blipFill>
        <p:spPr bwMode="auto">
          <a:xfrm>
            <a:off x="5029200" y="1507958"/>
            <a:ext cx="3543300" cy="2362200"/>
          </a:xfrm>
          <a:prstGeom prst="rect">
            <a:avLst/>
          </a:prstGeom>
          <a:noFill/>
        </p:spPr>
      </p:pic>
      <p:sp>
        <p:nvSpPr>
          <p:cNvPr id="3" name="Google Shape;74;p1">
            <a:extLst>
              <a:ext uri="{FF2B5EF4-FFF2-40B4-BE49-F238E27FC236}">
                <a16:creationId xmlns:a16="http://schemas.microsoft.com/office/drawing/2014/main" id="{6C3B4725-F878-1596-117C-23C996623E5B}"/>
              </a:ext>
            </a:extLst>
          </p:cNvPr>
          <p:cNvSpPr/>
          <p:nvPr/>
        </p:nvSpPr>
        <p:spPr>
          <a:xfrm>
            <a:off x="7086600" y="5867400"/>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6693519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B. Other Traffic Control Measures</a:t>
            </a:r>
          </a:p>
        </p:txBody>
      </p:sp>
      <p:sp>
        <p:nvSpPr>
          <p:cNvPr id="4099" name="Rectangle 3"/>
          <p:cNvSpPr>
            <a:spLocks noGrp="1" noChangeArrowheads="1"/>
          </p:cNvSpPr>
          <p:nvPr>
            <p:ph type="body" idx="1"/>
          </p:nvPr>
        </p:nvSpPr>
        <p:spPr>
          <a:xfrm>
            <a:off x="457200" y="1524000"/>
            <a:ext cx="8153400" cy="4343400"/>
          </a:xfrm>
        </p:spPr>
        <p:txBody>
          <a:bodyPr/>
          <a:lstStyle/>
          <a:p>
            <a:r>
              <a:rPr lang="en-US" dirty="0"/>
              <a:t>Should be given appropriate consideration for use in work zones to reduce work zone crashes and risks and consequences of motorized traffic intrusion into the work space</a:t>
            </a:r>
          </a:p>
          <a:p>
            <a:r>
              <a:rPr lang="en-US" dirty="0"/>
              <a:t>Not mutually exclusive</a:t>
            </a:r>
          </a:p>
          <a:p>
            <a:r>
              <a:rPr lang="en-US" dirty="0"/>
              <a:t>Should be considered in combination as appropriate</a:t>
            </a:r>
          </a:p>
        </p:txBody>
      </p:sp>
    </p:spTree>
    <p:extLst>
      <p:ext uri="{BB962C8B-B14F-4D97-AF65-F5344CB8AC3E}">
        <p14:creationId xmlns:p14="http://schemas.microsoft.com/office/powerpoint/2010/main" val="31110846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a:t>Other Traffic Control Measures</a:t>
            </a:r>
          </a:p>
        </p:txBody>
      </p:sp>
      <p:sp>
        <p:nvSpPr>
          <p:cNvPr id="130051" name="Content Placeholder 2"/>
          <p:cNvSpPr>
            <a:spLocks noGrp="1"/>
          </p:cNvSpPr>
          <p:nvPr>
            <p:ph idx="1"/>
          </p:nvPr>
        </p:nvSpPr>
        <p:spPr>
          <a:xfrm>
            <a:off x="228600" y="1524000"/>
            <a:ext cx="8686800" cy="4419600"/>
          </a:xfrm>
        </p:spPr>
        <p:txBody>
          <a:bodyPr/>
          <a:lstStyle/>
          <a:p>
            <a:r>
              <a:rPr lang="en-US" dirty="0"/>
              <a:t>All strategies and temporary traffic controls other than Positive Protection Devices and Exposure Control Measures, but including </a:t>
            </a:r>
            <a:r>
              <a:rPr lang="en-US" b="1" dirty="0"/>
              <a:t>uniformed law enforcement officers</a:t>
            </a:r>
            <a:r>
              <a:rPr lang="en-US" dirty="0"/>
              <a:t>, used to reduce the risk of work zone crashes involving motorized traffic</a:t>
            </a:r>
          </a:p>
        </p:txBody>
      </p:sp>
      <p:pic>
        <p:nvPicPr>
          <p:cNvPr id="4" name="Picture 4" descr="Road Work Ahead Orange Sign with Police Car beside it."/>
          <p:cNvPicPr>
            <a:picLocks noChangeAspect="1" noChangeArrowheads="1"/>
          </p:cNvPicPr>
          <p:nvPr/>
        </p:nvPicPr>
        <p:blipFill>
          <a:blip r:embed="rId3" cstate="print">
            <a:clrChange>
              <a:clrFrom>
                <a:srgbClr val="FFFFFF"/>
              </a:clrFrom>
              <a:clrTo>
                <a:srgbClr val="FFFFFF">
                  <a:alpha val="0"/>
                </a:srgbClr>
              </a:clrTo>
            </a:clrChange>
          </a:blip>
          <a:srcRect r="50000" b="44000"/>
          <a:stretch>
            <a:fillRect/>
          </a:stretch>
        </p:blipFill>
        <p:spPr bwMode="auto">
          <a:xfrm>
            <a:off x="3429000" y="3771900"/>
            <a:ext cx="3592512" cy="2514600"/>
          </a:xfrm>
          <a:prstGeom prst="rect">
            <a:avLst/>
          </a:prstGeom>
          <a:noFill/>
          <a:ln w="9525">
            <a:noFill/>
            <a:miter lim="800000"/>
            <a:headEnd/>
            <a:tailEnd/>
          </a:ln>
        </p:spPr>
      </p:pic>
      <p:sp>
        <p:nvSpPr>
          <p:cNvPr id="5" name="TextBox 4"/>
          <p:cNvSpPr txBox="1"/>
          <p:nvPr/>
        </p:nvSpPr>
        <p:spPr>
          <a:xfrm>
            <a:off x="500213" y="4191000"/>
            <a:ext cx="2069797" cy="369332"/>
          </a:xfrm>
          <a:prstGeom prst="rect">
            <a:avLst/>
          </a:prstGeom>
          <a:noFill/>
        </p:spPr>
        <p:txBody>
          <a:bodyPr wrap="none" rtlCol="0">
            <a:spAutoFit/>
          </a:bodyPr>
          <a:lstStyle/>
          <a:p>
            <a:r>
              <a:rPr lang="en-US" dirty="0"/>
              <a:t>Source: Subpart K</a:t>
            </a:r>
          </a:p>
        </p:txBody>
      </p:sp>
      <p:sp>
        <p:nvSpPr>
          <p:cNvPr id="6" name="Google Shape;74;p1">
            <a:extLst>
              <a:ext uri="{FF2B5EF4-FFF2-40B4-BE49-F238E27FC236}">
                <a16:creationId xmlns:a16="http://schemas.microsoft.com/office/drawing/2014/main" id="{D2E7C49A-2FF9-68F6-8161-1704DB0BD0E5}"/>
              </a:ext>
            </a:extLst>
          </p:cNvPr>
          <p:cNvSpPr/>
          <p:nvPr/>
        </p:nvSpPr>
        <p:spPr>
          <a:xfrm>
            <a:off x="4876800" y="6142037"/>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6558498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
            <a:ext cx="8763000" cy="1219200"/>
          </a:xfrm>
        </p:spPr>
        <p:txBody>
          <a:bodyPr/>
          <a:lstStyle/>
          <a:p>
            <a:pPr>
              <a:defRPr/>
            </a:pPr>
            <a:r>
              <a:rPr lang="en-US" sz="3200" dirty="0"/>
              <a:t>To Which Extent?</a:t>
            </a:r>
          </a:p>
        </p:txBody>
      </p:sp>
      <p:sp>
        <p:nvSpPr>
          <p:cNvPr id="130051" name="Content Placeholder 2"/>
          <p:cNvSpPr>
            <a:spLocks noGrp="1"/>
          </p:cNvSpPr>
          <p:nvPr>
            <p:ph idx="1"/>
          </p:nvPr>
        </p:nvSpPr>
        <p:spPr>
          <a:xfrm>
            <a:off x="381000" y="1600200"/>
            <a:ext cx="5334000" cy="4419600"/>
          </a:xfrm>
        </p:spPr>
        <p:txBody>
          <a:bodyPr/>
          <a:lstStyle/>
          <a:p>
            <a:r>
              <a:rPr lang="en-US" dirty="0"/>
              <a:t>Each of these strategies should be used to the extent that they are </a:t>
            </a:r>
            <a:r>
              <a:rPr lang="en-US" b="1" dirty="0"/>
              <a:t>possible, practical, and adequate </a:t>
            </a:r>
            <a:r>
              <a:rPr lang="en-US" dirty="0"/>
              <a:t>to manage work zone exposure and reduce the risks of crashes resulting in fatalities or injuries to workers and road users</a:t>
            </a:r>
          </a:p>
        </p:txBody>
      </p:sp>
      <p:sp>
        <p:nvSpPr>
          <p:cNvPr id="4" name="TextBox 3"/>
          <p:cNvSpPr txBox="1"/>
          <p:nvPr/>
        </p:nvSpPr>
        <p:spPr>
          <a:xfrm>
            <a:off x="6019800" y="2736502"/>
            <a:ext cx="2506236" cy="1384995"/>
          </a:xfrm>
          <a:prstGeom prst="rect">
            <a:avLst/>
          </a:prstGeom>
          <a:noFill/>
          <a:ln>
            <a:solidFill>
              <a:srgbClr val="C00000"/>
            </a:solidFill>
          </a:ln>
        </p:spPr>
        <p:txBody>
          <a:bodyPr wrap="square" rtlCol="0">
            <a:spAutoFit/>
          </a:bodyPr>
          <a:lstStyle/>
          <a:p>
            <a:pPr algn="ctr"/>
            <a:r>
              <a:rPr lang="en-US" sz="2800" b="1" dirty="0">
                <a:latin typeface="Arial" panose="020B0604020202020204" pitchFamily="34" charset="0"/>
                <a:cs typeface="Arial" panose="020B0604020202020204" pitchFamily="34" charset="0"/>
              </a:rPr>
              <a:t>Based on Engineering Judgment?</a:t>
            </a:r>
          </a:p>
        </p:txBody>
      </p:sp>
    </p:spTree>
    <p:extLst>
      <p:ext uri="{BB962C8B-B14F-4D97-AF65-F5344CB8AC3E}">
        <p14:creationId xmlns:p14="http://schemas.microsoft.com/office/powerpoint/2010/main" val="2806804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Other Traffic Control Measures</a:t>
            </a:r>
          </a:p>
        </p:txBody>
      </p:sp>
      <p:sp>
        <p:nvSpPr>
          <p:cNvPr id="3" name="Content Placeholder 2"/>
          <p:cNvSpPr>
            <a:spLocks noGrp="1"/>
          </p:cNvSpPr>
          <p:nvPr>
            <p:ph idx="1"/>
          </p:nvPr>
        </p:nvSpPr>
        <p:spPr>
          <a:xfrm>
            <a:off x="457200" y="1600200"/>
            <a:ext cx="8229600" cy="1447800"/>
          </a:xfrm>
        </p:spPr>
        <p:txBody>
          <a:bodyPr/>
          <a:lstStyle/>
          <a:p>
            <a:r>
              <a:rPr lang="en-US" dirty="0"/>
              <a:t>Wide range:</a:t>
            </a:r>
          </a:p>
        </p:txBody>
      </p:sp>
      <p:sp>
        <p:nvSpPr>
          <p:cNvPr id="4" name="Rectangle 3" descr="Let’s list them!"/>
          <p:cNvSpPr/>
          <p:nvPr/>
        </p:nvSpPr>
        <p:spPr>
          <a:xfrm>
            <a:off x="2049550" y="2967335"/>
            <a:ext cx="504490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Let’s list them!</a:t>
            </a:r>
          </a:p>
        </p:txBody>
      </p:sp>
    </p:spTree>
    <p:extLst>
      <p:ext uri="{BB962C8B-B14F-4D97-AF65-F5344CB8AC3E}">
        <p14:creationId xmlns:p14="http://schemas.microsoft.com/office/powerpoint/2010/main" val="2780501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64958" y="122237"/>
            <a:ext cx="8763000" cy="1325563"/>
          </a:xfrm>
        </p:spPr>
        <p:txBody>
          <a:bodyPr/>
          <a:lstStyle/>
          <a:p>
            <a:pPr>
              <a:defRPr/>
            </a:pPr>
            <a:r>
              <a:rPr lang="en-US" sz="3600" dirty="0"/>
              <a:t>Why “Other” Safety Management Measures And Strategies?</a:t>
            </a:r>
          </a:p>
        </p:txBody>
      </p:sp>
      <p:sp>
        <p:nvSpPr>
          <p:cNvPr id="4099" name="Rectangle 3"/>
          <p:cNvSpPr>
            <a:spLocks noGrp="1" noChangeArrowheads="1"/>
          </p:cNvSpPr>
          <p:nvPr>
            <p:ph type="body" idx="1"/>
          </p:nvPr>
        </p:nvSpPr>
        <p:spPr>
          <a:xfrm>
            <a:off x="228600" y="1981200"/>
            <a:ext cx="8458200" cy="3200400"/>
          </a:xfrm>
          <a:solidFill>
            <a:schemeClr val="bg1"/>
          </a:solidFill>
        </p:spPr>
        <p:txBody>
          <a:bodyPr/>
          <a:lstStyle/>
          <a:p>
            <a:r>
              <a:rPr lang="en-US" b="1" dirty="0"/>
              <a:t>Positive protection devices may not be feasible</a:t>
            </a:r>
          </a:p>
          <a:p>
            <a:r>
              <a:rPr lang="en-US" dirty="0"/>
              <a:t>Barriers are hazards themselves</a:t>
            </a:r>
          </a:p>
          <a:p>
            <a:r>
              <a:rPr lang="en-US" dirty="0"/>
              <a:t>Other alternatives that </a:t>
            </a:r>
            <a:r>
              <a:rPr lang="en-US" b="1" i="1" u="sng" dirty="0"/>
              <a:t>should</a:t>
            </a:r>
            <a:r>
              <a:rPr lang="en-US" dirty="0"/>
              <a:t> be considered</a:t>
            </a:r>
          </a:p>
          <a:p>
            <a:r>
              <a:rPr lang="en-US" dirty="0"/>
              <a:t>More cost-effective</a:t>
            </a:r>
          </a:p>
          <a:p>
            <a:r>
              <a:rPr lang="en-US" dirty="0"/>
              <a:t>Perhaps a combination of strategies works better</a:t>
            </a:r>
          </a:p>
          <a:p>
            <a:r>
              <a:rPr lang="en-US" dirty="0"/>
              <a:t>Strong reference to other exposure control measures in Subpart K</a:t>
            </a:r>
          </a:p>
          <a:p>
            <a:endParaRPr lang="en-US" dirty="0"/>
          </a:p>
        </p:txBody>
      </p:sp>
    </p:spTree>
    <p:extLst>
      <p:ext uri="{BB962C8B-B14F-4D97-AF65-F5344CB8AC3E}">
        <p14:creationId xmlns:p14="http://schemas.microsoft.com/office/powerpoint/2010/main" val="23150781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1. Effective, Credible Signing </a:t>
            </a:r>
          </a:p>
        </p:txBody>
      </p:sp>
      <p:sp>
        <p:nvSpPr>
          <p:cNvPr id="4099" name="Rectangle 3"/>
          <p:cNvSpPr>
            <a:spLocks noGrp="1" noChangeArrowheads="1"/>
          </p:cNvSpPr>
          <p:nvPr>
            <p:ph type="body" idx="1"/>
          </p:nvPr>
        </p:nvSpPr>
        <p:spPr>
          <a:xfrm>
            <a:off x="457200" y="1524000"/>
            <a:ext cx="3352800" cy="4343400"/>
          </a:xfrm>
        </p:spPr>
        <p:txBody>
          <a:bodyPr/>
          <a:lstStyle/>
          <a:p>
            <a:r>
              <a:rPr lang="en-US" dirty="0"/>
              <a:t>Ineffective signing leads to driver disregard</a:t>
            </a:r>
          </a:p>
          <a:p>
            <a:r>
              <a:rPr lang="en-US" dirty="0"/>
              <a:t>Quality of signs is important</a:t>
            </a:r>
          </a:p>
          <a:p>
            <a:r>
              <a:rPr lang="en-US" dirty="0"/>
              <a:t>Implement strict inspection procedures</a:t>
            </a:r>
          </a:p>
        </p:txBody>
      </p:sp>
      <p:pic>
        <p:nvPicPr>
          <p:cNvPr id="4" name="Picture 2" descr="Handwritten Flagman Ahead, Ok? Sign&#10;"/>
          <p:cNvPicPr>
            <a:picLocks noChangeAspect="1" noChangeArrowheads="1"/>
          </p:cNvPicPr>
          <p:nvPr/>
        </p:nvPicPr>
        <p:blipFill>
          <a:blip r:embed="rId3" cstate="print"/>
          <a:srcRect l="18182" r="21212"/>
          <a:stretch>
            <a:fillRect/>
          </a:stretch>
        </p:blipFill>
        <p:spPr bwMode="auto">
          <a:xfrm>
            <a:off x="5867400" y="1524000"/>
            <a:ext cx="3048000" cy="3352509"/>
          </a:xfrm>
          <a:prstGeom prst="rect">
            <a:avLst/>
          </a:prstGeom>
          <a:noFill/>
          <a:ln w="9525">
            <a:noFill/>
            <a:miter lim="800000"/>
            <a:headEnd/>
            <a:tailEnd/>
          </a:ln>
        </p:spPr>
      </p:pic>
      <p:pic>
        <p:nvPicPr>
          <p:cNvPr id="5" name="Picture 5" descr="Flagger symbol sign with vegetation growing over it">
            <a:extLst>
              <a:ext uri="{C183D7F6-B498-43B3-948B-1728B52AA6E4}">
                <adec:decorative xmlns:adec="http://schemas.microsoft.com/office/drawing/2017/decorative" val="0"/>
              </a:ext>
            </a:extLst>
          </p:cNvPr>
          <p:cNvPicPr>
            <a:picLocks noChangeAspect="1" noChangeArrowheads="1"/>
          </p:cNvPicPr>
          <p:nvPr/>
        </p:nvPicPr>
        <p:blipFill>
          <a:blip r:embed="rId4" cstate="print"/>
          <a:srcRect/>
          <a:stretch>
            <a:fillRect/>
          </a:stretch>
        </p:blipFill>
        <p:spPr bwMode="auto">
          <a:xfrm>
            <a:off x="3962400" y="3038760"/>
            <a:ext cx="2105457" cy="3285840"/>
          </a:xfrm>
          <a:prstGeom prst="rect">
            <a:avLst/>
          </a:prstGeom>
          <a:noFill/>
          <a:ln w="57150">
            <a:solidFill>
              <a:srgbClr val="CC3300"/>
            </a:solidFill>
            <a:miter lim="800000"/>
            <a:headEnd/>
            <a:tailEnd/>
          </a:ln>
        </p:spPr>
      </p:pic>
      <p:sp>
        <p:nvSpPr>
          <p:cNvPr id="6" name="&quot;No&quot; Symbol 5" descr="Red circle with slash"/>
          <p:cNvSpPr/>
          <p:nvPr/>
        </p:nvSpPr>
        <p:spPr>
          <a:xfrm>
            <a:off x="6244320" y="4572000"/>
            <a:ext cx="1447800" cy="1295400"/>
          </a:xfrm>
          <a:prstGeom prst="noSmoking">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Google Shape;74;p1">
            <a:extLst>
              <a:ext uri="{FF2B5EF4-FFF2-40B4-BE49-F238E27FC236}">
                <a16:creationId xmlns:a16="http://schemas.microsoft.com/office/drawing/2014/main" id="{462B67DC-9EC9-58DA-09ED-357F7A5104C5}"/>
              </a:ext>
            </a:extLst>
          </p:cNvPr>
          <p:cNvSpPr/>
          <p:nvPr/>
        </p:nvSpPr>
        <p:spPr>
          <a:xfrm>
            <a:off x="7772400" y="4954469"/>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0651377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81000" y="198437"/>
            <a:ext cx="8763000" cy="1325563"/>
          </a:xfrm>
        </p:spPr>
        <p:txBody>
          <a:bodyPr/>
          <a:lstStyle/>
          <a:p>
            <a:pPr marL="577850" indent="-577850">
              <a:defRPr/>
            </a:pPr>
            <a:r>
              <a:rPr lang="en-US" sz="3200" dirty="0"/>
              <a:t>2. Portable Changeable Message Signs</a:t>
            </a:r>
          </a:p>
        </p:txBody>
      </p:sp>
      <p:sp>
        <p:nvSpPr>
          <p:cNvPr id="4099" name="Rectangle 3"/>
          <p:cNvSpPr>
            <a:spLocks noGrp="1" noChangeArrowheads="1"/>
          </p:cNvSpPr>
          <p:nvPr>
            <p:ph type="body" idx="1"/>
          </p:nvPr>
        </p:nvSpPr>
        <p:spPr>
          <a:xfrm>
            <a:off x="533400" y="1828800"/>
            <a:ext cx="7086600" cy="4038600"/>
          </a:xfrm>
        </p:spPr>
        <p:txBody>
          <a:bodyPr/>
          <a:lstStyle/>
          <a:p>
            <a:r>
              <a:rPr lang="en-US" dirty="0"/>
              <a:t>Information must be credible and reliable</a:t>
            </a:r>
          </a:p>
          <a:p>
            <a:r>
              <a:rPr lang="en-US" dirty="0"/>
              <a:t>Supplemental devices</a:t>
            </a:r>
          </a:p>
          <a:p>
            <a:r>
              <a:rPr lang="en-US" dirty="0"/>
              <a:t>Effective when used properly</a:t>
            </a:r>
          </a:p>
          <a:p>
            <a:r>
              <a:rPr lang="en-US" dirty="0"/>
              <a:t>Is the message worth it?</a:t>
            </a:r>
          </a:p>
        </p:txBody>
      </p:sp>
    </p:spTree>
    <p:extLst>
      <p:ext uri="{BB962C8B-B14F-4D97-AF65-F5344CB8AC3E}">
        <p14:creationId xmlns:p14="http://schemas.microsoft.com/office/powerpoint/2010/main" val="29807867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3. Arrow Boards</a:t>
            </a:r>
          </a:p>
        </p:txBody>
      </p:sp>
      <p:sp>
        <p:nvSpPr>
          <p:cNvPr id="4099" name="Rectangle 3"/>
          <p:cNvSpPr>
            <a:spLocks noGrp="1" noChangeArrowheads="1"/>
          </p:cNvSpPr>
          <p:nvPr>
            <p:ph type="body" idx="1"/>
          </p:nvPr>
        </p:nvSpPr>
        <p:spPr>
          <a:xfrm>
            <a:off x="457200" y="1524000"/>
            <a:ext cx="3276600" cy="4495800"/>
          </a:xfrm>
        </p:spPr>
        <p:txBody>
          <a:bodyPr/>
          <a:lstStyle/>
          <a:p>
            <a:r>
              <a:rPr lang="en-US" dirty="0"/>
              <a:t>Required for ALL freeway lane closures</a:t>
            </a:r>
          </a:p>
          <a:p>
            <a:r>
              <a:rPr lang="en-US" dirty="0"/>
              <a:t>Considered a hazard when off</a:t>
            </a:r>
          </a:p>
          <a:p>
            <a:r>
              <a:rPr lang="en-US" dirty="0"/>
              <a:t>Proper location is critical</a:t>
            </a:r>
          </a:p>
        </p:txBody>
      </p:sp>
      <p:pic>
        <p:nvPicPr>
          <p:cNvPr id="1026" name="Picture 2" descr="Example of a trailer-mounted arrow board"/>
          <p:cNvPicPr>
            <a:picLocks noChangeAspect="1" noChangeArrowheads="1"/>
          </p:cNvPicPr>
          <p:nvPr/>
        </p:nvPicPr>
        <p:blipFill>
          <a:blip r:embed="rId3" cstate="print"/>
          <a:srcRect l="36036"/>
          <a:stretch>
            <a:fillRect/>
          </a:stretch>
        </p:blipFill>
        <p:spPr bwMode="auto">
          <a:xfrm>
            <a:off x="4267200" y="1333584"/>
            <a:ext cx="4381500" cy="4566634"/>
          </a:xfrm>
          <a:prstGeom prst="rect">
            <a:avLst/>
          </a:prstGeom>
          <a:noFill/>
          <a:ln w="9525">
            <a:noFill/>
            <a:miter lim="800000"/>
            <a:headEnd/>
            <a:tailEnd/>
          </a:ln>
        </p:spPr>
      </p:pic>
      <p:sp>
        <p:nvSpPr>
          <p:cNvPr id="2" name="TextBox 1" descr="http://www.fleetsafety.com/manufacturer/wanco/">
            <a:extLst>
              <a:ext uri="{FF2B5EF4-FFF2-40B4-BE49-F238E27FC236}">
                <a16:creationId xmlns:a16="http://schemas.microsoft.com/office/drawing/2014/main" id="{27D82786-8C7A-594F-AF11-E193E8824EAB}"/>
              </a:ext>
            </a:extLst>
          </p:cNvPr>
          <p:cNvSpPr txBox="1"/>
          <p:nvPr/>
        </p:nvSpPr>
        <p:spPr>
          <a:xfrm>
            <a:off x="5895753" y="5882497"/>
            <a:ext cx="2819400" cy="215444"/>
          </a:xfrm>
          <a:prstGeom prst="rect">
            <a:avLst/>
          </a:prstGeom>
          <a:noFill/>
        </p:spPr>
        <p:txBody>
          <a:bodyPr wrap="square" rtlCol="0">
            <a:spAutoFit/>
          </a:bodyPr>
          <a:lstStyle/>
          <a:p>
            <a:pPr algn="r"/>
            <a:r>
              <a:rPr lang="en-US" sz="800" dirty="0"/>
              <a:t>Image: ATSSA</a:t>
            </a:r>
          </a:p>
        </p:txBody>
      </p:sp>
    </p:spTree>
    <p:extLst>
      <p:ext uri="{BB962C8B-B14F-4D97-AF65-F5344CB8AC3E}">
        <p14:creationId xmlns:p14="http://schemas.microsoft.com/office/powerpoint/2010/main" val="22502939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4. Warning Flags and Lights on Signs</a:t>
            </a:r>
          </a:p>
        </p:txBody>
      </p:sp>
      <p:sp>
        <p:nvSpPr>
          <p:cNvPr id="4099" name="Rectangle 3"/>
          <p:cNvSpPr>
            <a:spLocks noGrp="1" noChangeArrowheads="1"/>
          </p:cNvSpPr>
          <p:nvPr>
            <p:ph type="body" idx="1"/>
          </p:nvPr>
        </p:nvSpPr>
        <p:spPr>
          <a:xfrm>
            <a:off x="457200" y="1524000"/>
            <a:ext cx="3352800" cy="4343400"/>
          </a:xfrm>
        </p:spPr>
        <p:txBody>
          <a:bodyPr/>
          <a:lstStyle/>
          <a:p>
            <a:r>
              <a:rPr lang="en-US" dirty="0"/>
              <a:t>Draw attention to warning signs</a:t>
            </a:r>
          </a:p>
          <a:p>
            <a:r>
              <a:rPr lang="en-US" dirty="0"/>
              <a:t>Type B (high-intensity flashing) lights</a:t>
            </a:r>
          </a:p>
          <a:p>
            <a:r>
              <a:rPr lang="en-US" dirty="0"/>
              <a:t>Orange flags</a:t>
            </a:r>
          </a:p>
          <a:p>
            <a:r>
              <a:rPr lang="en-US" dirty="0"/>
              <a:t>Allowed in MUTCD</a:t>
            </a:r>
          </a:p>
        </p:txBody>
      </p:sp>
      <p:pic>
        <p:nvPicPr>
          <p:cNvPr id="3074" name="Picture 2" descr="Left Lan Closed 1/2 Mile Orange Sign&#10;&#10;"/>
          <p:cNvPicPr>
            <a:picLocks noChangeAspect="1" noChangeArrowheads="1"/>
          </p:cNvPicPr>
          <p:nvPr/>
        </p:nvPicPr>
        <p:blipFill>
          <a:blip r:embed="rId3" cstate="print"/>
          <a:srcRect t="15873" r="23495" b="-1587"/>
          <a:stretch>
            <a:fillRect/>
          </a:stretch>
        </p:blipFill>
        <p:spPr bwMode="auto">
          <a:xfrm>
            <a:off x="6553200" y="1676400"/>
            <a:ext cx="2286000" cy="3429000"/>
          </a:xfrm>
          <a:prstGeom prst="rect">
            <a:avLst/>
          </a:prstGeom>
          <a:noFill/>
        </p:spPr>
      </p:pic>
      <p:pic>
        <p:nvPicPr>
          <p:cNvPr id="3075" name="Picture 3" descr="Orange Shoulder Work Ahead Sign with  two flags attached"/>
          <p:cNvPicPr>
            <a:picLocks noChangeAspect="1" noChangeArrowheads="1"/>
          </p:cNvPicPr>
          <p:nvPr/>
        </p:nvPicPr>
        <p:blipFill>
          <a:blip r:embed="rId4" cstate="print"/>
          <a:srcRect/>
          <a:stretch>
            <a:fillRect/>
          </a:stretch>
        </p:blipFill>
        <p:spPr bwMode="auto">
          <a:xfrm>
            <a:off x="4038600" y="1676400"/>
            <a:ext cx="2175697" cy="3276600"/>
          </a:xfrm>
          <a:prstGeom prst="rect">
            <a:avLst/>
          </a:prstGeom>
          <a:noFill/>
          <a:ln w="9525">
            <a:noFill/>
            <a:miter lim="800000"/>
            <a:headEnd/>
            <a:tailEnd/>
          </a:ln>
        </p:spPr>
      </p:pic>
      <p:pic>
        <p:nvPicPr>
          <p:cNvPr id="8194" name="Picture 2" descr="Two orange flags on top of orange sign"/>
          <p:cNvPicPr>
            <a:picLocks noChangeAspect="1" noChangeArrowheads="1"/>
          </p:cNvPicPr>
          <p:nvPr/>
        </p:nvPicPr>
        <p:blipFill>
          <a:blip r:embed="rId5" cstate="print"/>
          <a:srcRect l="22255" t="39583" r="51391" b="19792"/>
          <a:stretch>
            <a:fillRect/>
          </a:stretch>
        </p:blipFill>
        <p:spPr bwMode="auto">
          <a:xfrm>
            <a:off x="3234503" y="4953000"/>
            <a:ext cx="1828800" cy="158496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CE3A8BC2-2F3A-398A-6E06-4922865FBD9F}"/>
              </a:ext>
            </a:extLst>
          </p:cNvPr>
          <p:cNvSpPr/>
          <p:nvPr/>
        </p:nvSpPr>
        <p:spPr>
          <a:xfrm>
            <a:off x="7772400" y="5105400"/>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4945482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81000" y="86142"/>
            <a:ext cx="8763000" cy="1325563"/>
          </a:xfrm>
        </p:spPr>
        <p:txBody>
          <a:bodyPr/>
          <a:lstStyle/>
          <a:p>
            <a:pPr marL="625475" indent="-625475"/>
            <a:r>
              <a:rPr lang="en-US" sz="3200" dirty="0"/>
              <a:t>5. Longitudinal and Lateral Buffer Spaces</a:t>
            </a:r>
          </a:p>
        </p:txBody>
      </p:sp>
      <p:sp>
        <p:nvSpPr>
          <p:cNvPr id="4099" name="Rectangle 3"/>
          <p:cNvSpPr>
            <a:spLocks noGrp="1" noChangeArrowheads="1"/>
          </p:cNvSpPr>
          <p:nvPr>
            <p:ph type="body" idx="1"/>
          </p:nvPr>
        </p:nvSpPr>
        <p:spPr>
          <a:xfrm>
            <a:off x="4267200" y="1524000"/>
            <a:ext cx="4872789" cy="4495800"/>
          </a:xfrm>
        </p:spPr>
        <p:txBody>
          <a:bodyPr/>
          <a:lstStyle/>
          <a:p>
            <a:r>
              <a:rPr lang="en-US" dirty="0"/>
              <a:t>Very effective/inexpensive way to minimize worker exposure</a:t>
            </a:r>
          </a:p>
          <a:p>
            <a:r>
              <a:rPr lang="en-US" b="1" dirty="0"/>
              <a:t>Issues:</a:t>
            </a:r>
          </a:p>
          <a:p>
            <a:pPr lvl="1"/>
            <a:r>
              <a:rPr lang="en-US" dirty="0"/>
              <a:t>Optional in MUTCD</a:t>
            </a:r>
          </a:p>
          <a:p>
            <a:pPr lvl="1"/>
            <a:r>
              <a:rPr lang="en-US" dirty="0"/>
              <a:t>Shadow vehicle frequently in the buffer space</a:t>
            </a:r>
          </a:p>
          <a:p>
            <a:pPr lvl="1"/>
            <a:r>
              <a:rPr lang="en-US" dirty="0"/>
              <a:t>Wrong speed is used</a:t>
            </a:r>
          </a:p>
          <a:p>
            <a:endParaRPr lang="en-US" dirty="0"/>
          </a:p>
        </p:txBody>
      </p:sp>
      <p:pic>
        <p:nvPicPr>
          <p:cNvPr id="6146" name="Picture 2" descr="Example of a buffer space on a highway"/>
          <p:cNvPicPr>
            <a:picLocks noChangeAspect="1" noChangeArrowheads="1"/>
          </p:cNvPicPr>
          <p:nvPr/>
        </p:nvPicPr>
        <p:blipFill>
          <a:blip r:embed="rId3" cstate="print"/>
          <a:srcRect/>
          <a:stretch>
            <a:fillRect/>
          </a:stretch>
        </p:blipFill>
        <p:spPr bwMode="auto">
          <a:xfrm>
            <a:off x="533400" y="1524000"/>
            <a:ext cx="3597275" cy="3372608"/>
          </a:xfrm>
          <a:prstGeom prst="rect">
            <a:avLst/>
          </a:prstGeom>
          <a:noFill/>
          <a:ln w="9525">
            <a:noFill/>
            <a:miter lim="800000"/>
            <a:headEnd/>
            <a:tailEnd/>
          </a:ln>
          <a:effectLst/>
        </p:spPr>
      </p:pic>
      <p:sp>
        <p:nvSpPr>
          <p:cNvPr id="3" name="Google Shape;74;p1">
            <a:extLst>
              <a:ext uri="{FF2B5EF4-FFF2-40B4-BE49-F238E27FC236}">
                <a16:creationId xmlns:a16="http://schemas.microsoft.com/office/drawing/2014/main" id="{6A7FBB09-F9EB-CAD7-F179-E04F09C96DF3}"/>
              </a:ext>
            </a:extLst>
          </p:cNvPr>
          <p:cNvSpPr/>
          <p:nvPr/>
        </p:nvSpPr>
        <p:spPr>
          <a:xfrm>
            <a:off x="3048000" y="4979181"/>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4" name="Picture 2" descr="Example of a buffer space on a highway">
            <a:extLst>
              <a:ext uri="{FF2B5EF4-FFF2-40B4-BE49-F238E27FC236}">
                <a16:creationId xmlns:a16="http://schemas.microsoft.com/office/drawing/2014/main" id="{68623A31-106D-829D-21A6-9967CE8E5958}"/>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82613" t="20334" r="13151" b="78311"/>
          <a:stretch/>
        </p:blipFill>
        <p:spPr bwMode="auto">
          <a:xfrm>
            <a:off x="3505199" y="2209800"/>
            <a:ext cx="152401" cy="45719"/>
          </a:xfrm>
          <a:prstGeom prst="rect">
            <a:avLst/>
          </a:prstGeom>
          <a:noFill/>
          <a:ln w="9525">
            <a:noFill/>
            <a:miter lim="800000"/>
            <a:headEnd/>
            <a:tailEnd/>
          </a:ln>
          <a:effectLst/>
        </p:spPr>
      </p:pic>
    </p:spTree>
    <p:extLst>
      <p:ext uri="{BB962C8B-B14F-4D97-AF65-F5344CB8AC3E}">
        <p14:creationId xmlns:p14="http://schemas.microsoft.com/office/powerpoint/2010/main" val="31700459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098" name="Picture 2" descr="Buffer space rendering in advance of the work space on roadway with two lanes in one direction">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0" y="0"/>
            <a:ext cx="9144000" cy="6905105"/>
          </a:xfrm>
          <a:prstGeom prst="rect">
            <a:avLst/>
          </a:prstGeom>
          <a:noFill/>
          <a:ln w="9525">
            <a:noFill/>
            <a:miter lim="800000"/>
            <a:headEnd/>
            <a:tailEnd/>
          </a:ln>
        </p:spPr>
      </p:pic>
      <p:sp>
        <p:nvSpPr>
          <p:cNvPr id="5" name="Up-Down Arrow 4">
            <a:extLst>
              <a:ext uri="{C183D7F6-B498-43B3-948B-1728B52AA6E4}">
                <adec:decorative xmlns:adec="http://schemas.microsoft.com/office/drawing/2017/decorative" val="1"/>
              </a:ext>
            </a:extLst>
          </p:cNvPr>
          <p:cNvSpPr/>
          <p:nvPr/>
        </p:nvSpPr>
        <p:spPr>
          <a:xfrm>
            <a:off x="3962400" y="2209800"/>
            <a:ext cx="990600" cy="1981200"/>
          </a:xfrm>
          <a:prstGeom prst="upDown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1">
            <a:extLst>
              <a:ext uri="{FF2B5EF4-FFF2-40B4-BE49-F238E27FC236}">
                <a16:creationId xmlns:a16="http://schemas.microsoft.com/office/drawing/2014/main" id="{4C805D80-B335-432C-8D07-74BFC3F7BA99}"/>
              </a:ext>
            </a:extLst>
          </p:cNvPr>
          <p:cNvSpPr txBox="1"/>
          <p:nvPr/>
        </p:nvSpPr>
        <p:spPr>
          <a:xfrm>
            <a:off x="152400" y="6263090"/>
            <a:ext cx="1688283" cy="338554"/>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dirty="0">
                <a:latin typeface="Arial" panose="020B0604020202020204" pitchFamily="34" charset="0"/>
                <a:cs typeface="Arial" panose="020B0604020202020204" pitchFamily="34" charset="0"/>
              </a:rPr>
              <a:t>Source: MUTCD</a:t>
            </a:r>
          </a:p>
        </p:txBody>
      </p:sp>
      <p:sp>
        <p:nvSpPr>
          <p:cNvPr id="4" name="Google Shape;74;p1">
            <a:extLst>
              <a:ext uri="{FF2B5EF4-FFF2-40B4-BE49-F238E27FC236}">
                <a16:creationId xmlns:a16="http://schemas.microsoft.com/office/drawing/2014/main" id="{FEDA4C73-278E-35E3-969A-2C5A96E18E1F}"/>
              </a:ext>
            </a:extLst>
          </p:cNvPr>
          <p:cNvSpPr/>
          <p:nvPr/>
        </p:nvSpPr>
        <p:spPr>
          <a:xfrm>
            <a:off x="6477000" y="6601644"/>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559517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body" idx="1"/>
          </p:nvPr>
        </p:nvSpPr>
        <p:spPr>
          <a:xfrm>
            <a:off x="228600" y="1752600"/>
            <a:ext cx="8610600" cy="3733800"/>
          </a:xfrm>
        </p:spPr>
        <p:txBody>
          <a:bodyPr/>
          <a:lstStyle/>
          <a:p>
            <a:r>
              <a:rPr lang="en-US" b="1" dirty="0"/>
              <a:t>May</a:t>
            </a:r>
            <a:r>
              <a:rPr lang="en-US" dirty="0"/>
              <a:t> be placed in advance of a work space</a:t>
            </a:r>
          </a:p>
          <a:p>
            <a:r>
              <a:rPr lang="en-US" dirty="0"/>
              <a:t>If one is used, Table 6C-2 </a:t>
            </a:r>
            <a:r>
              <a:rPr lang="en-US" b="1" dirty="0"/>
              <a:t>may</a:t>
            </a:r>
            <a:r>
              <a:rPr lang="en-US" dirty="0"/>
              <a:t> be used to determine the length of the longitudinal buffer space</a:t>
            </a:r>
          </a:p>
        </p:txBody>
      </p:sp>
      <p:sp>
        <p:nvSpPr>
          <p:cNvPr id="1144836" name="Text Box 4"/>
          <p:cNvSpPr txBox="1">
            <a:spLocks noChangeArrowheads="1"/>
          </p:cNvSpPr>
          <p:nvPr/>
        </p:nvSpPr>
        <p:spPr bwMode="auto">
          <a:xfrm>
            <a:off x="990600" y="4038600"/>
            <a:ext cx="7086600" cy="1077218"/>
          </a:xfrm>
          <a:prstGeom prst="rect">
            <a:avLst/>
          </a:prstGeom>
          <a:solidFill>
            <a:schemeClr val="bg1"/>
          </a:solidFill>
          <a:ln w="38100">
            <a:solidFill>
              <a:srgbClr val="FF3300"/>
            </a:solidFill>
            <a:miter lim="800000"/>
            <a:headEnd/>
            <a:tailEnd/>
          </a:ln>
        </p:spPr>
        <p:txBody>
          <a:bodyPr>
            <a:spAutoFit/>
          </a:bodyPr>
          <a:lstStyle/>
          <a:p>
            <a:pPr algn="ctr"/>
            <a:r>
              <a:rPr lang="en-US" sz="3200" b="1" dirty="0">
                <a:latin typeface="Arial" panose="020B0604020202020204" pitchFamily="34" charset="0"/>
              </a:rPr>
              <a:t>Provide a buffer space unless you have a documented reason not to</a:t>
            </a:r>
          </a:p>
        </p:txBody>
      </p:sp>
      <p:sp>
        <p:nvSpPr>
          <p:cNvPr id="138245" name="Rectangle 2"/>
          <p:cNvSpPr>
            <a:spLocks noGrp="1" noChangeArrowheads="1"/>
          </p:cNvSpPr>
          <p:nvPr>
            <p:ph type="title"/>
          </p:nvPr>
        </p:nvSpPr>
        <p:spPr>
          <a:xfrm>
            <a:off x="457200" y="228600"/>
            <a:ext cx="8686800" cy="914400"/>
          </a:xfrm>
        </p:spPr>
        <p:txBody>
          <a:bodyPr/>
          <a:lstStyle/>
          <a:p>
            <a:pPr eaLnBrk="1" hangingPunct="1"/>
            <a:r>
              <a:rPr lang="en-US" sz="3200" dirty="0"/>
              <a:t>Longitudinal Buffer Space</a:t>
            </a:r>
          </a:p>
        </p:txBody>
      </p:sp>
      <p:sp>
        <p:nvSpPr>
          <p:cNvPr id="5" name="TextBox 1">
            <a:extLst>
              <a:ext uri="{FF2B5EF4-FFF2-40B4-BE49-F238E27FC236}">
                <a16:creationId xmlns:a16="http://schemas.microsoft.com/office/drawing/2014/main" id="{AA1D3251-C9BC-4CC8-921F-67214FE85EBC}"/>
              </a:ext>
            </a:extLst>
          </p:cNvPr>
          <p:cNvSpPr txBox="1"/>
          <p:nvPr/>
        </p:nvSpPr>
        <p:spPr>
          <a:xfrm>
            <a:off x="1676400" y="6099810"/>
            <a:ext cx="1688283" cy="338554"/>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dirty="0">
                <a:latin typeface="Arial" panose="020B0604020202020204" pitchFamily="34" charset="0"/>
                <a:cs typeface="Arial" panose="020B0604020202020204" pitchFamily="34" charset="0"/>
              </a:rPr>
              <a:t>Source: MUTCD</a:t>
            </a:r>
          </a:p>
        </p:txBody>
      </p:sp>
    </p:spTree>
    <p:extLst>
      <p:ext uri="{BB962C8B-B14F-4D97-AF65-F5344CB8AC3E}">
        <p14:creationId xmlns:p14="http://schemas.microsoft.com/office/powerpoint/2010/main" val="30517174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44836"/>
                                        </p:tgtEl>
                                        <p:attrNameLst>
                                          <p:attrName>style.visibility</p:attrName>
                                        </p:attrNameLst>
                                      </p:cBhvr>
                                      <p:to>
                                        <p:strVal val="visible"/>
                                      </p:to>
                                    </p:set>
                                    <p:animEffect transition="in" filter="wipe(down)">
                                      <p:cBhvr>
                                        <p:cTn id="7" dur="500"/>
                                        <p:tgtEl>
                                          <p:spTgt spid="11448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483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66395" name="Group 59"/>
          <p:cNvGraphicFramePr>
            <a:graphicFrameLocks noGrp="1"/>
          </p:cNvGraphicFramePr>
          <p:nvPr>
            <p:ph idx="1"/>
            <p:extLst>
              <p:ext uri="{D42A27DB-BD31-4B8C-83A1-F6EECF244321}">
                <p14:modId xmlns:p14="http://schemas.microsoft.com/office/powerpoint/2010/main" val="4172534977"/>
              </p:ext>
            </p:extLst>
          </p:nvPr>
        </p:nvGraphicFramePr>
        <p:xfrm>
          <a:off x="381000" y="1423416"/>
          <a:ext cx="4114800" cy="4139184"/>
        </p:xfrm>
        <a:graphic>
          <a:graphicData uri="http://schemas.openxmlformats.org/drawingml/2006/table">
            <a:tbl>
              <a:tblPr firstRow="1"/>
              <a:tblGrid>
                <a:gridCol w="1981200">
                  <a:extLst>
                    <a:ext uri="{9D8B030D-6E8A-4147-A177-3AD203B41FA5}">
                      <a16:colId xmlns:a16="http://schemas.microsoft.com/office/drawing/2014/main" val="20000"/>
                    </a:ext>
                  </a:extLst>
                </a:gridCol>
                <a:gridCol w="2133600">
                  <a:extLst>
                    <a:ext uri="{9D8B030D-6E8A-4147-A177-3AD203B41FA5}">
                      <a16:colId xmlns:a16="http://schemas.microsoft.com/office/drawing/2014/main" val="20001"/>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Speed</a:t>
                      </a:r>
                    </a:p>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(mph)</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57150" cap="flat" cmpd="sng" algn="ctr">
                      <a:solidFill>
                        <a:srgbClr val="FF0000"/>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Buffer</a:t>
                      </a:r>
                    </a:p>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(ft.)</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57150" cap="flat" cmpd="sng" algn="ctr">
                      <a:solidFill>
                        <a:srgbClr val="FF0000"/>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20</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5"/>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115</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5"/>
                    </a:solidFill>
                  </a:tcPr>
                </a:tc>
                <a:extLst>
                  <a:ext uri="{0D108BD9-81ED-4DB2-BD59-A6C34878D82A}">
                    <a16:rowId xmlns:a16="http://schemas.microsoft.com/office/drawing/2014/main" val="10001"/>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25</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155</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30</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5"/>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200</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5"/>
                    </a:solidFill>
                  </a:tcPr>
                </a:tc>
                <a:extLst>
                  <a:ext uri="{0D108BD9-81ED-4DB2-BD59-A6C34878D82A}">
                    <a16:rowId xmlns:a16="http://schemas.microsoft.com/office/drawing/2014/main" val="10003"/>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35</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250</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40</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5"/>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305</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5"/>
                    </a:solidFill>
                  </a:tcPr>
                </a:tc>
                <a:extLst>
                  <a:ext uri="{0D108BD9-81ED-4DB2-BD59-A6C34878D82A}">
                    <a16:rowId xmlns:a16="http://schemas.microsoft.com/office/drawing/2014/main" val="10005"/>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45</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57150" cap="flat" cmpd="sng" algn="ctr">
                      <a:solidFill>
                        <a:srgbClr val="FF0000"/>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360</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57150" cap="flat" cmpd="sng" algn="ctr">
                      <a:solidFill>
                        <a:srgbClr val="FF0000"/>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bl>
          </a:graphicData>
        </a:graphic>
      </p:graphicFrame>
      <p:graphicFrame>
        <p:nvGraphicFramePr>
          <p:cNvPr id="1166396" name="Group 60"/>
          <p:cNvGraphicFramePr>
            <a:graphicFrameLocks noGrp="1"/>
          </p:cNvGraphicFramePr>
          <p:nvPr>
            <p:extLst>
              <p:ext uri="{D42A27DB-BD31-4B8C-83A1-F6EECF244321}">
                <p14:modId xmlns:p14="http://schemas.microsoft.com/office/powerpoint/2010/main" val="2958875099"/>
              </p:ext>
            </p:extLst>
          </p:nvPr>
        </p:nvGraphicFramePr>
        <p:xfrm>
          <a:off x="4724400" y="1423416"/>
          <a:ext cx="4114800" cy="4139184"/>
        </p:xfrm>
        <a:graphic>
          <a:graphicData uri="http://schemas.openxmlformats.org/drawingml/2006/table">
            <a:tbl>
              <a:tblPr firstRow="1"/>
              <a:tblGrid>
                <a:gridCol w="1981200">
                  <a:extLst>
                    <a:ext uri="{9D8B030D-6E8A-4147-A177-3AD203B41FA5}">
                      <a16:colId xmlns:a16="http://schemas.microsoft.com/office/drawing/2014/main" val="20000"/>
                    </a:ext>
                  </a:extLst>
                </a:gridCol>
                <a:gridCol w="2133600">
                  <a:extLst>
                    <a:ext uri="{9D8B030D-6E8A-4147-A177-3AD203B41FA5}">
                      <a16:colId xmlns:a16="http://schemas.microsoft.com/office/drawing/2014/main" val="20001"/>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Speed</a:t>
                      </a:r>
                    </a:p>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(mph)</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57150" cap="flat" cmpd="sng" algn="ctr">
                      <a:solidFill>
                        <a:srgbClr val="FF0000"/>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Buffer</a:t>
                      </a:r>
                    </a:p>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(ft.)</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57150" cap="flat" cmpd="sng" algn="ctr">
                      <a:solidFill>
                        <a:srgbClr val="FF0000"/>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50</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5"/>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425</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5"/>
                    </a:solidFill>
                  </a:tcPr>
                </a:tc>
                <a:extLst>
                  <a:ext uri="{0D108BD9-81ED-4DB2-BD59-A6C34878D82A}">
                    <a16:rowId xmlns:a16="http://schemas.microsoft.com/office/drawing/2014/main" val="10001"/>
                  </a:ext>
                </a:extLst>
              </a:tr>
              <a:tr h="32067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55</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495</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60</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5"/>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570</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5"/>
                    </a:solidFill>
                  </a:tcPr>
                </a:tc>
                <a:extLst>
                  <a:ext uri="{0D108BD9-81ED-4DB2-BD59-A6C34878D82A}">
                    <a16:rowId xmlns:a16="http://schemas.microsoft.com/office/drawing/2014/main" val="10003"/>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65</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645</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70</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730</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solidFill>
                  </a:tcPr>
                </a:tc>
                <a:extLst>
                  <a:ext uri="{0D108BD9-81ED-4DB2-BD59-A6C34878D82A}">
                    <a16:rowId xmlns:a16="http://schemas.microsoft.com/office/drawing/2014/main" val="10005"/>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75</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0000"/>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820</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0000"/>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bl>
          </a:graphicData>
        </a:graphic>
      </p:graphicFrame>
      <p:sp>
        <p:nvSpPr>
          <p:cNvPr id="141366" name="Text Box 55"/>
          <p:cNvSpPr txBox="1">
            <a:spLocks noChangeArrowheads="1"/>
          </p:cNvSpPr>
          <p:nvPr/>
        </p:nvSpPr>
        <p:spPr bwMode="auto">
          <a:xfrm>
            <a:off x="914400" y="5612183"/>
            <a:ext cx="6629400" cy="461665"/>
          </a:xfrm>
          <a:prstGeom prst="rect">
            <a:avLst/>
          </a:prstGeom>
          <a:noFill/>
          <a:ln w="38100">
            <a:noFill/>
            <a:miter lim="800000"/>
            <a:headEnd/>
            <a:tailEnd/>
          </a:ln>
        </p:spPr>
        <p:txBody>
          <a:bodyPr wrap="square">
            <a:spAutoFit/>
          </a:bodyPr>
          <a:lstStyle/>
          <a:p>
            <a:pPr algn="ctr"/>
            <a:r>
              <a:rPr lang="en-US" sz="2400" dirty="0">
                <a:latin typeface="Arial" panose="020B0604020202020204" pitchFamily="34" charset="0"/>
              </a:rPr>
              <a:t>*May use for longitudinal buffer spaces</a:t>
            </a:r>
          </a:p>
        </p:txBody>
      </p:sp>
      <p:sp>
        <p:nvSpPr>
          <p:cNvPr id="6" name="Rectangle 2">
            <a:extLst>
              <a:ext uri="{FF2B5EF4-FFF2-40B4-BE49-F238E27FC236}">
                <a16:creationId xmlns:a16="http://schemas.microsoft.com/office/drawing/2014/main" id="{BD1E4997-B2C2-44A3-9B61-468B2FBB4335}"/>
              </a:ext>
            </a:extLst>
          </p:cNvPr>
          <p:cNvSpPr>
            <a:spLocks noGrp="1" noChangeArrowheads="1"/>
          </p:cNvSpPr>
          <p:nvPr>
            <p:ph type="title"/>
          </p:nvPr>
        </p:nvSpPr>
        <p:spPr>
          <a:xfrm>
            <a:off x="381000" y="152400"/>
            <a:ext cx="8763000" cy="990600"/>
          </a:xfrm>
        </p:spPr>
        <p:txBody>
          <a:bodyPr/>
          <a:lstStyle/>
          <a:p>
            <a:pPr eaLnBrk="1" hangingPunct="1"/>
            <a:r>
              <a:rPr lang="en-US" dirty="0"/>
              <a:t>Table 6C-2. Stopping-Sight</a:t>
            </a:r>
            <a:br>
              <a:rPr lang="en-US" dirty="0"/>
            </a:br>
            <a:r>
              <a:rPr lang="en-US" dirty="0"/>
              <a:t>Distance as a Function of Speed*</a:t>
            </a:r>
          </a:p>
        </p:txBody>
      </p:sp>
      <p:sp>
        <p:nvSpPr>
          <p:cNvPr id="7" name="TextBox 1">
            <a:extLst>
              <a:ext uri="{FF2B5EF4-FFF2-40B4-BE49-F238E27FC236}">
                <a16:creationId xmlns:a16="http://schemas.microsoft.com/office/drawing/2014/main" id="{E735F442-765D-4098-9BA2-DD96107D52C2}"/>
              </a:ext>
            </a:extLst>
          </p:cNvPr>
          <p:cNvSpPr txBox="1"/>
          <p:nvPr/>
        </p:nvSpPr>
        <p:spPr>
          <a:xfrm>
            <a:off x="1676400" y="6134861"/>
            <a:ext cx="1688283" cy="338554"/>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dirty="0">
                <a:latin typeface="Arial" panose="020B0604020202020204" pitchFamily="34" charset="0"/>
                <a:cs typeface="Arial" panose="020B0604020202020204" pitchFamily="34" charset="0"/>
              </a:rPr>
              <a:t>Source: MUTCD</a:t>
            </a:r>
          </a:p>
        </p:txBody>
      </p:sp>
    </p:spTree>
    <p:extLst>
      <p:ext uri="{BB962C8B-B14F-4D97-AF65-F5344CB8AC3E}">
        <p14:creationId xmlns:p14="http://schemas.microsoft.com/office/powerpoint/2010/main" val="3128367901"/>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381000" y="0"/>
            <a:ext cx="8763000" cy="1219200"/>
          </a:xfrm>
        </p:spPr>
        <p:txBody>
          <a:bodyPr/>
          <a:lstStyle/>
          <a:p>
            <a:pPr eaLnBrk="1" hangingPunct="1"/>
            <a:r>
              <a:rPr lang="en-US" sz="3200" dirty="0"/>
              <a:t>Lateral Buffer Space</a:t>
            </a:r>
          </a:p>
        </p:txBody>
      </p:sp>
      <p:sp>
        <p:nvSpPr>
          <p:cNvPr id="143363" name="Rectangle 3"/>
          <p:cNvSpPr>
            <a:spLocks noGrp="1" noChangeArrowheads="1"/>
          </p:cNvSpPr>
          <p:nvPr>
            <p:ph type="body" idx="1"/>
          </p:nvPr>
        </p:nvSpPr>
        <p:spPr>
          <a:xfrm>
            <a:off x="304800" y="1600200"/>
            <a:ext cx="4495800" cy="4953000"/>
          </a:xfrm>
        </p:spPr>
        <p:txBody>
          <a:bodyPr/>
          <a:lstStyle/>
          <a:p>
            <a:pPr eaLnBrk="1" hangingPunct="1"/>
            <a:r>
              <a:rPr lang="en-US" dirty="0"/>
              <a:t>May be used</a:t>
            </a:r>
          </a:p>
          <a:p>
            <a:r>
              <a:rPr lang="en-US" dirty="0"/>
              <a:t>The width of a lateral buffer space should be determined by engineering judgment</a:t>
            </a:r>
          </a:p>
        </p:txBody>
      </p:sp>
      <p:sp>
        <p:nvSpPr>
          <p:cNvPr id="143364" name="Line 4" descr="Roadway showing lateral buffer space next to the work space">
            <a:extLst>
              <a:ext uri="{C183D7F6-B498-43B3-948B-1728B52AA6E4}">
                <adec:decorative xmlns:adec="http://schemas.microsoft.com/office/drawing/2017/decorative" val="1"/>
              </a:ext>
            </a:extLst>
          </p:cNvPr>
          <p:cNvSpPr>
            <a:spLocks noChangeShapeType="1"/>
          </p:cNvSpPr>
          <p:nvPr/>
        </p:nvSpPr>
        <p:spPr bwMode="auto">
          <a:xfrm>
            <a:off x="5334000" y="1371600"/>
            <a:ext cx="0" cy="4343400"/>
          </a:xfrm>
          <a:prstGeom prst="line">
            <a:avLst/>
          </a:prstGeom>
          <a:noFill/>
          <a:ln w="57150">
            <a:solidFill>
              <a:srgbClr val="000000"/>
            </a:solidFill>
            <a:round/>
            <a:headEnd/>
            <a:tailEnd/>
          </a:ln>
        </p:spPr>
        <p:txBody>
          <a:bodyPr/>
          <a:lstStyle/>
          <a:p>
            <a:endParaRPr lang="en-US" dirty="0">
              <a:latin typeface="Arial" panose="020B0604020202020204" pitchFamily="34" charset="0"/>
            </a:endParaRPr>
          </a:p>
        </p:txBody>
      </p:sp>
      <p:sp>
        <p:nvSpPr>
          <p:cNvPr id="143365" name="Line 5" descr="Roadway showing lateral buffer space next to the work space">
            <a:extLst>
              <a:ext uri="{C183D7F6-B498-43B3-948B-1728B52AA6E4}">
                <adec:decorative xmlns:adec="http://schemas.microsoft.com/office/drawing/2017/decorative" val="1"/>
              </a:ext>
            </a:extLst>
          </p:cNvPr>
          <p:cNvSpPr>
            <a:spLocks noChangeShapeType="1"/>
          </p:cNvSpPr>
          <p:nvPr/>
        </p:nvSpPr>
        <p:spPr bwMode="auto">
          <a:xfrm>
            <a:off x="6705600" y="1447800"/>
            <a:ext cx="0" cy="4343400"/>
          </a:xfrm>
          <a:prstGeom prst="line">
            <a:avLst/>
          </a:prstGeom>
          <a:noFill/>
          <a:ln w="57150">
            <a:solidFill>
              <a:srgbClr val="000000"/>
            </a:solidFill>
            <a:prstDash val="dash"/>
            <a:round/>
            <a:headEnd/>
            <a:tailEnd/>
          </a:ln>
        </p:spPr>
        <p:txBody>
          <a:bodyPr/>
          <a:lstStyle/>
          <a:p>
            <a:endParaRPr lang="en-US" dirty="0">
              <a:latin typeface="Arial" panose="020B0604020202020204" pitchFamily="34" charset="0"/>
            </a:endParaRPr>
          </a:p>
        </p:txBody>
      </p:sp>
      <p:sp>
        <p:nvSpPr>
          <p:cNvPr id="143366" name="Line 6" descr="Roadway showing lateral buffer space next to the work space">
            <a:extLst>
              <a:ext uri="{C183D7F6-B498-43B3-948B-1728B52AA6E4}">
                <adec:decorative xmlns:adec="http://schemas.microsoft.com/office/drawing/2017/decorative" val="1"/>
              </a:ext>
            </a:extLst>
          </p:cNvPr>
          <p:cNvSpPr>
            <a:spLocks noChangeShapeType="1"/>
          </p:cNvSpPr>
          <p:nvPr/>
        </p:nvSpPr>
        <p:spPr bwMode="auto">
          <a:xfrm>
            <a:off x="8229600" y="1295400"/>
            <a:ext cx="0" cy="4343400"/>
          </a:xfrm>
          <a:prstGeom prst="line">
            <a:avLst/>
          </a:prstGeom>
          <a:noFill/>
          <a:ln w="57150">
            <a:solidFill>
              <a:srgbClr val="000000"/>
            </a:solidFill>
            <a:round/>
            <a:headEnd/>
            <a:tailEnd/>
          </a:ln>
        </p:spPr>
        <p:txBody>
          <a:bodyPr/>
          <a:lstStyle/>
          <a:p>
            <a:endParaRPr lang="en-US" dirty="0">
              <a:latin typeface="Arial" panose="020B0604020202020204" pitchFamily="34" charset="0"/>
            </a:endParaRPr>
          </a:p>
        </p:txBody>
      </p:sp>
      <p:sp>
        <p:nvSpPr>
          <p:cNvPr id="143367" name="Rectangle 7" descr="Roadway showing lateral buffer space next to the work space">
            <a:extLst>
              <a:ext uri="{C183D7F6-B498-43B3-948B-1728B52AA6E4}">
                <adec:decorative xmlns:adec="http://schemas.microsoft.com/office/drawing/2017/decorative" val="1"/>
              </a:ext>
            </a:extLst>
          </p:cNvPr>
          <p:cNvSpPr>
            <a:spLocks noChangeArrowheads="1"/>
          </p:cNvSpPr>
          <p:nvPr/>
        </p:nvSpPr>
        <p:spPr bwMode="auto">
          <a:xfrm>
            <a:off x="6705600" y="1371600"/>
            <a:ext cx="304800" cy="304800"/>
          </a:xfrm>
          <a:prstGeom prst="rect">
            <a:avLst/>
          </a:prstGeom>
          <a:solidFill>
            <a:srgbClr val="FF8103"/>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43368" name="Rectangle 8" descr="Roadway showing lateral buffer space next to the work space">
            <a:extLst>
              <a:ext uri="{C183D7F6-B498-43B3-948B-1728B52AA6E4}">
                <adec:decorative xmlns:adec="http://schemas.microsoft.com/office/drawing/2017/decorative" val="1"/>
              </a:ext>
            </a:extLst>
          </p:cNvPr>
          <p:cNvSpPr>
            <a:spLocks noChangeArrowheads="1"/>
          </p:cNvSpPr>
          <p:nvPr/>
        </p:nvSpPr>
        <p:spPr bwMode="auto">
          <a:xfrm>
            <a:off x="6705600" y="1981200"/>
            <a:ext cx="304800" cy="304800"/>
          </a:xfrm>
          <a:prstGeom prst="rect">
            <a:avLst/>
          </a:prstGeom>
          <a:solidFill>
            <a:srgbClr val="FF8103"/>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43369" name="Rectangle 9" descr="Roadway showing lateral buffer space next to the work space">
            <a:extLst>
              <a:ext uri="{C183D7F6-B498-43B3-948B-1728B52AA6E4}">
                <adec:decorative xmlns:adec="http://schemas.microsoft.com/office/drawing/2017/decorative" val="1"/>
              </a:ext>
            </a:extLst>
          </p:cNvPr>
          <p:cNvSpPr>
            <a:spLocks noChangeArrowheads="1"/>
          </p:cNvSpPr>
          <p:nvPr/>
        </p:nvSpPr>
        <p:spPr bwMode="auto">
          <a:xfrm>
            <a:off x="6705600" y="2590800"/>
            <a:ext cx="304800" cy="304800"/>
          </a:xfrm>
          <a:prstGeom prst="rect">
            <a:avLst/>
          </a:prstGeom>
          <a:solidFill>
            <a:srgbClr val="FF8103"/>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43370" name="Rectangle 10" descr="Roadway showing lateral buffer space next to the work space">
            <a:extLst>
              <a:ext uri="{C183D7F6-B498-43B3-948B-1728B52AA6E4}">
                <adec:decorative xmlns:adec="http://schemas.microsoft.com/office/drawing/2017/decorative" val="1"/>
              </a:ext>
            </a:extLst>
          </p:cNvPr>
          <p:cNvSpPr>
            <a:spLocks noChangeArrowheads="1"/>
          </p:cNvSpPr>
          <p:nvPr/>
        </p:nvSpPr>
        <p:spPr bwMode="auto">
          <a:xfrm>
            <a:off x="6705600" y="3124200"/>
            <a:ext cx="304800" cy="304800"/>
          </a:xfrm>
          <a:prstGeom prst="rect">
            <a:avLst/>
          </a:prstGeom>
          <a:solidFill>
            <a:srgbClr val="FF8103"/>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43371" name="Rectangle 11" descr="Roadway showing lateral buffer space next to the work space">
            <a:extLst>
              <a:ext uri="{C183D7F6-B498-43B3-948B-1728B52AA6E4}">
                <adec:decorative xmlns:adec="http://schemas.microsoft.com/office/drawing/2017/decorative" val="1"/>
              </a:ext>
            </a:extLst>
          </p:cNvPr>
          <p:cNvSpPr>
            <a:spLocks noChangeArrowheads="1"/>
          </p:cNvSpPr>
          <p:nvPr/>
        </p:nvSpPr>
        <p:spPr bwMode="auto">
          <a:xfrm>
            <a:off x="6705600" y="3733800"/>
            <a:ext cx="304800" cy="304800"/>
          </a:xfrm>
          <a:prstGeom prst="rect">
            <a:avLst/>
          </a:prstGeom>
          <a:solidFill>
            <a:srgbClr val="FF8103"/>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43372" name="Rectangle 12" descr="Roadway showing lateral buffer space next to the work space">
            <a:extLst>
              <a:ext uri="{C183D7F6-B498-43B3-948B-1728B52AA6E4}">
                <adec:decorative xmlns:adec="http://schemas.microsoft.com/office/drawing/2017/decorative" val="1"/>
              </a:ext>
            </a:extLst>
          </p:cNvPr>
          <p:cNvSpPr>
            <a:spLocks noChangeArrowheads="1"/>
          </p:cNvSpPr>
          <p:nvPr/>
        </p:nvSpPr>
        <p:spPr bwMode="auto">
          <a:xfrm>
            <a:off x="6705600" y="4343400"/>
            <a:ext cx="304800" cy="304800"/>
          </a:xfrm>
          <a:prstGeom prst="rect">
            <a:avLst/>
          </a:prstGeom>
          <a:solidFill>
            <a:srgbClr val="FF8103"/>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43373" name="Rectangle 13" descr="Roadway showing lateral buffer space next to the work space">
            <a:extLst>
              <a:ext uri="{C183D7F6-B498-43B3-948B-1728B52AA6E4}">
                <adec:decorative xmlns:adec="http://schemas.microsoft.com/office/drawing/2017/decorative" val="1"/>
              </a:ext>
            </a:extLst>
          </p:cNvPr>
          <p:cNvSpPr>
            <a:spLocks noChangeArrowheads="1"/>
          </p:cNvSpPr>
          <p:nvPr/>
        </p:nvSpPr>
        <p:spPr bwMode="auto">
          <a:xfrm>
            <a:off x="6705600" y="4800600"/>
            <a:ext cx="304800" cy="304800"/>
          </a:xfrm>
          <a:prstGeom prst="rect">
            <a:avLst/>
          </a:prstGeom>
          <a:solidFill>
            <a:srgbClr val="FF8103"/>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43374" name="Rectangle 14" descr="Roadway showing lateral buffer space next to the work space">
            <a:extLst>
              <a:ext uri="{C183D7F6-B498-43B3-948B-1728B52AA6E4}">
                <adec:decorative xmlns:adec="http://schemas.microsoft.com/office/drawing/2017/decorative" val="1"/>
              </a:ext>
            </a:extLst>
          </p:cNvPr>
          <p:cNvSpPr>
            <a:spLocks noChangeArrowheads="1"/>
          </p:cNvSpPr>
          <p:nvPr/>
        </p:nvSpPr>
        <p:spPr bwMode="auto">
          <a:xfrm>
            <a:off x="6705600" y="5410200"/>
            <a:ext cx="304800" cy="304800"/>
          </a:xfrm>
          <a:prstGeom prst="rect">
            <a:avLst/>
          </a:prstGeom>
          <a:solidFill>
            <a:srgbClr val="FF8103"/>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43375" name="AutoShape 16" descr="Lateral buffer space"/>
          <p:cNvSpPr>
            <a:spLocks noChangeArrowheads="1"/>
          </p:cNvSpPr>
          <p:nvPr/>
        </p:nvSpPr>
        <p:spPr bwMode="auto">
          <a:xfrm>
            <a:off x="2209800" y="5638800"/>
            <a:ext cx="4343400" cy="609600"/>
          </a:xfrm>
          <a:prstGeom prst="wedgeRectCallout">
            <a:avLst>
              <a:gd name="adj1" fmla="val 68189"/>
              <a:gd name="adj2" fmla="val -442550"/>
            </a:avLst>
          </a:prstGeom>
          <a:solidFill>
            <a:schemeClr val="bg1"/>
          </a:solidFill>
          <a:ln w="9525">
            <a:solidFill>
              <a:schemeClr val="tx1"/>
            </a:solidFill>
            <a:miter lim="800000"/>
            <a:headEnd/>
            <a:tailEnd/>
          </a:ln>
        </p:spPr>
        <p:txBody>
          <a:bodyPr/>
          <a:lstStyle/>
          <a:p>
            <a:pPr algn="ctr" eaLnBrk="0" hangingPunct="0"/>
            <a:r>
              <a:rPr lang="en-US" sz="3200" b="1" dirty="0">
                <a:solidFill>
                  <a:srgbClr val="000000"/>
                </a:solidFill>
                <a:latin typeface="Arial" panose="020B0604020202020204" pitchFamily="34" charset="0"/>
              </a:rPr>
              <a:t>Lateral buffer space</a:t>
            </a:r>
          </a:p>
        </p:txBody>
      </p:sp>
      <p:sp>
        <p:nvSpPr>
          <p:cNvPr id="143376" name="Line 17" descr="Roadway showing lateral buffer space next to the work space">
            <a:extLst>
              <a:ext uri="{C183D7F6-B498-43B3-948B-1728B52AA6E4}">
                <adec:decorative xmlns:adec="http://schemas.microsoft.com/office/drawing/2017/decorative" val="1"/>
              </a:ext>
            </a:extLst>
          </p:cNvPr>
          <p:cNvSpPr>
            <a:spLocks noChangeShapeType="1"/>
          </p:cNvSpPr>
          <p:nvPr/>
        </p:nvSpPr>
        <p:spPr bwMode="auto">
          <a:xfrm>
            <a:off x="6705600" y="3276600"/>
            <a:ext cx="1143000" cy="0"/>
          </a:xfrm>
          <a:prstGeom prst="line">
            <a:avLst/>
          </a:prstGeom>
          <a:noFill/>
          <a:ln w="57150">
            <a:solidFill>
              <a:srgbClr val="000000"/>
            </a:solidFill>
            <a:round/>
            <a:headEnd type="triangle" w="med" len="med"/>
            <a:tailEnd type="triangle" w="med" len="med"/>
          </a:ln>
        </p:spPr>
        <p:txBody>
          <a:bodyPr/>
          <a:lstStyle/>
          <a:p>
            <a:endParaRPr lang="en-US" dirty="0">
              <a:latin typeface="Arial" panose="020B0604020202020204" pitchFamily="34" charset="0"/>
            </a:endParaRPr>
          </a:p>
        </p:txBody>
      </p:sp>
      <p:sp>
        <p:nvSpPr>
          <p:cNvPr id="143377" name="Rectangle 18" descr="Roadway showing lateral buffer space next to the work space"/>
          <p:cNvSpPr>
            <a:spLocks noChangeArrowheads="1"/>
          </p:cNvSpPr>
          <p:nvPr/>
        </p:nvSpPr>
        <p:spPr bwMode="auto">
          <a:xfrm>
            <a:off x="7848600" y="1828800"/>
            <a:ext cx="609600" cy="3505200"/>
          </a:xfrm>
          <a:prstGeom prst="rect">
            <a:avLst/>
          </a:prstGeom>
          <a:pattFill prst="wdUpDiag">
            <a:fgClr>
              <a:srgbClr val="FF6600"/>
            </a:fgClr>
            <a:bgClr>
              <a:schemeClr val="bg1"/>
            </a:bgClr>
          </a:patt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8" name="TextBox 1">
            <a:extLst>
              <a:ext uri="{FF2B5EF4-FFF2-40B4-BE49-F238E27FC236}">
                <a16:creationId xmlns:a16="http://schemas.microsoft.com/office/drawing/2014/main" id="{08A00427-0F74-45CE-AA47-0A7A04322C60}"/>
              </a:ext>
            </a:extLst>
          </p:cNvPr>
          <p:cNvSpPr txBox="1"/>
          <p:nvPr/>
        </p:nvSpPr>
        <p:spPr>
          <a:xfrm>
            <a:off x="254817" y="5605046"/>
            <a:ext cx="1688283" cy="338554"/>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dirty="0">
                <a:latin typeface="Arial" panose="020B0604020202020204" pitchFamily="34" charset="0"/>
                <a:cs typeface="Arial" panose="020B0604020202020204" pitchFamily="34" charset="0"/>
              </a:rPr>
              <a:t>Source: MUTCD</a:t>
            </a:r>
          </a:p>
        </p:txBody>
      </p:sp>
      <p:sp>
        <p:nvSpPr>
          <p:cNvPr id="2" name="Google Shape;74;p1" descr="Roadway showing lateral buffer space next to the work space">
            <a:extLst>
              <a:ext uri="{FF2B5EF4-FFF2-40B4-BE49-F238E27FC236}">
                <a16:creationId xmlns:a16="http://schemas.microsoft.com/office/drawing/2014/main" id="{F3CE3386-49D2-B19D-0854-478F0BA0ACE1}"/>
              </a:ext>
            </a:extLst>
          </p:cNvPr>
          <p:cNvSpPr/>
          <p:nvPr/>
        </p:nvSpPr>
        <p:spPr>
          <a:xfrm>
            <a:off x="7696200" y="5773619"/>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933813203"/>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endParaRPr lang="en-US" dirty="0"/>
          </a:p>
        </p:txBody>
      </p:sp>
      <p:sp>
        <p:nvSpPr>
          <p:cNvPr id="3" name="Content Placeholder 2"/>
          <p:cNvSpPr>
            <a:spLocks noGrp="1"/>
          </p:cNvSpPr>
          <p:nvPr>
            <p:ph idx="1"/>
          </p:nvPr>
        </p:nvSpPr>
        <p:spPr>
          <a:solidFill>
            <a:schemeClr val="bg1"/>
          </a:solidFill>
        </p:spPr>
        <p:txBody>
          <a:bodyPr/>
          <a:lstStyle/>
          <a:p>
            <a:endParaRPr lang="en-US" dirty="0"/>
          </a:p>
        </p:txBody>
      </p:sp>
      <p:pic>
        <p:nvPicPr>
          <p:cNvPr id="1026" name="Picture 2" descr="Cars on the highway with an example of a Lateral buffer space&#10;"/>
          <p:cNvPicPr>
            <a:picLocks noChangeAspect="1" noChangeArrowheads="1"/>
          </p:cNvPicPr>
          <p:nvPr/>
        </p:nvPicPr>
        <p:blipFill>
          <a:blip r:embed="rId3" cstate="print"/>
          <a:srcRect/>
          <a:stretch>
            <a:fillRect/>
          </a:stretch>
        </p:blipFill>
        <p:spPr bwMode="auto">
          <a:xfrm>
            <a:off x="0" y="0"/>
            <a:ext cx="9144000" cy="6096000"/>
          </a:xfrm>
          <a:prstGeom prst="rect">
            <a:avLst/>
          </a:prstGeom>
          <a:solidFill>
            <a:schemeClr val="bg1"/>
          </a:solidFill>
        </p:spPr>
      </p:pic>
      <p:sp>
        <p:nvSpPr>
          <p:cNvPr id="5" name="Left-Right Arrow 4" descr="Lateral buffer space example"/>
          <p:cNvSpPr/>
          <p:nvPr/>
        </p:nvSpPr>
        <p:spPr>
          <a:xfrm>
            <a:off x="457200" y="3581400"/>
            <a:ext cx="5715000" cy="838200"/>
          </a:xfrm>
          <a:prstGeom prst="lef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Arial" panose="020B0604020202020204" pitchFamily="34" charset="0"/>
                <a:cs typeface="Arial" panose="020B0604020202020204" pitchFamily="34" charset="0"/>
              </a:rPr>
              <a:t>Lateral buffer space</a:t>
            </a:r>
          </a:p>
        </p:txBody>
      </p:sp>
      <p:sp>
        <p:nvSpPr>
          <p:cNvPr id="6" name="Google Shape;74;p1">
            <a:extLst>
              <a:ext uri="{FF2B5EF4-FFF2-40B4-BE49-F238E27FC236}">
                <a16:creationId xmlns:a16="http://schemas.microsoft.com/office/drawing/2014/main" id="{B6C05673-9071-00D2-09D1-9D0BE71D7D49}"/>
              </a:ext>
            </a:extLst>
          </p:cNvPr>
          <p:cNvSpPr/>
          <p:nvPr/>
        </p:nvSpPr>
        <p:spPr>
          <a:xfrm>
            <a:off x="7848600" y="5713448"/>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629535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a:t>A. Exposure Control Measures</a:t>
            </a:r>
          </a:p>
        </p:txBody>
      </p:sp>
      <p:sp>
        <p:nvSpPr>
          <p:cNvPr id="130051" name="Content Placeholder 2"/>
          <p:cNvSpPr>
            <a:spLocks noGrp="1"/>
          </p:cNvSpPr>
          <p:nvPr>
            <p:ph idx="1"/>
          </p:nvPr>
        </p:nvSpPr>
        <p:spPr>
          <a:xfrm>
            <a:off x="304800" y="1600200"/>
            <a:ext cx="6400800" cy="4419600"/>
          </a:xfrm>
        </p:spPr>
        <p:txBody>
          <a:bodyPr/>
          <a:lstStyle/>
          <a:p>
            <a:r>
              <a:rPr lang="en-US" dirty="0"/>
              <a:t>Try to improve safety by</a:t>
            </a:r>
          </a:p>
          <a:p>
            <a:pPr lvl="1"/>
            <a:r>
              <a:rPr lang="en-US" dirty="0"/>
              <a:t>Eliminating or reducing traffic through the work zone, or</a:t>
            </a:r>
          </a:p>
          <a:p>
            <a:pPr lvl="1"/>
            <a:r>
              <a:rPr lang="en-US" dirty="0"/>
              <a:t>Diverting traffic away from the work space</a:t>
            </a:r>
          </a:p>
        </p:txBody>
      </p:sp>
    </p:spTree>
    <p:extLst>
      <p:ext uri="{BB962C8B-B14F-4D97-AF65-F5344CB8AC3E}">
        <p14:creationId xmlns:p14="http://schemas.microsoft.com/office/powerpoint/2010/main" val="18948523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6. Trained Flaggers and Spotters</a:t>
            </a:r>
          </a:p>
        </p:txBody>
      </p:sp>
      <p:sp>
        <p:nvSpPr>
          <p:cNvPr id="4099" name="Rectangle 3"/>
          <p:cNvSpPr>
            <a:spLocks noGrp="1" noChangeArrowheads="1"/>
          </p:cNvSpPr>
          <p:nvPr>
            <p:ph type="body" idx="1"/>
          </p:nvPr>
        </p:nvSpPr>
        <p:spPr>
          <a:xfrm>
            <a:off x="609600" y="1752600"/>
            <a:ext cx="4191000" cy="4343400"/>
          </a:xfrm>
        </p:spPr>
        <p:txBody>
          <a:bodyPr/>
          <a:lstStyle/>
          <a:p>
            <a:r>
              <a:rPr lang="en-US" dirty="0"/>
              <a:t>Flaggers are exposed to traffic</a:t>
            </a:r>
          </a:p>
          <a:p>
            <a:r>
              <a:rPr lang="en-US" dirty="0"/>
              <a:t>Perhaps the most exposed worker! </a:t>
            </a:r>
          </a:p>
          <a:p>
            <a:r>
              <a:rPr lang="en-US" dirty="0"/>
              <a:t>Several states do not require flagger training or certification</a:t>
            </a:r>
          </a:p>
          <a:p>
            <a:endParaRPr lang="en-US" dirty="0"/>
          </a:p>
        </p:txBody>
      </p:sp>
      <p:pic>
        <p:nvPicPr>
          <p:cNvPr id="4" name="Picture 7" descr="Flagger sitting reading the paper&#10;"/>
          <p:cNvPicPr>
            <a:picLocks noChangeAspect="1" noChangeArrowheads="1"/>
          </p:cNvPicPr>
          <p:nvPr/>
        </p:nvPicPr>
        <p:blipFill>
          <a:blip r:embed="rId3" cstate="print"/>
          <a:srcRect l="20758" t="6601" r="55910" b="26248"/>
          <a:stretch>
            <a:fillRect/>
          </a:stretch>
        </p:blipFill>
        <p:spPr bwMode="auto">
          <a:xfrm>
            <a:off x="5533727" y="1467015"/>
            <a:ext cx="2191346" cy="4197853"/>
          </a:xfrm>
          <a:prstGeom prst="rect">
            <a:avLst/>
          </a:prstGeom>
          <a:noFill/>
          <a:ln w="9525">
            <a:noFill/>
            <a:miter lim="800000"/>
            <a:headEnd/>
            <a:tailEnd/>
          </a:ln>
        </p:spPr>
      </p:pic>
      <p:sp>
        <p:nvSpPr>
          <p:cNvPr id="5" name="&quot;No&quot; Symbol 4" descr="No symbol"/>
          <p:cNvSpPr/>
          <p:nvPr/>
        </p:nvSpPr>
        <p:spPr>
          <a:xfrm>
            <a:off x="4762500" y="4796505"/>
            <a:ext cx="1447800" cy="1295400"/>
          </a:xfrm>
          <a:prstGeom prst="noSmoking">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 name="Google Shape;74;p1">
            <a:extLst>
              <a:ext uri="{FF2B5EF4-FFF2-40B4-BE49-F238E27FC236}">
                <a16:creationId xmlns:a16="http://schemas.microsoft.com/office/drawing/2014/main" id="{52B4FE19-9430-1532-5437-0DC4AEE74221}"/>
              </a:ext>
            </a:extLst>
          </p:cNvPr>
          <p:cNvSpPr/>
          <p:nvPr/>
        </p:nvSpPr>
        <p:spPr>
          <a:xfrm>
            <a:off x="6810673" y="5683229"/>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1291045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93032" y="152400"/>
            <a:ext cx="8763000" cy="1325563"/>
          </a:xfrm>
        </p:spPr>
        <p:txBody>
          <a:bodyPr/>
          <a:lstStyle/>
          <a:p>
            <a:pPr marL="577850" indent="-577850">
              <a:defRPr/>
            </a:pPr>
            <a:r>
              <a:rPr lang="en-US" sz="3200" dirty="0"/>
              <a:t>7. Enhanced Flagger Station Setups</a:t>
            </a:r>
          </a:p>
        </p:txBody>
      </p:sp>
      <p:sp>
        <p:nvSpPr>
          <p:cNvPr id="4099" name="Rectangle 3"/>
          <p:cNvSpPr>
            <a:spLocks noGrp="1" noChangeArrowheads="1"/>
          </p:cNvSpPr>
          <p:nvPr>
            <p:ph type="body" idx="1"/>
          </p:nvPr>
        </p:nvSpPr>
        <p:spPr>
          <a:xfrm>
            <a:off x="402864" y="1470032"/>
            <a:ext cx="4026568" cy="4343400"/>
          </a:xfrm>
        </p:spPr>
        <p:txBody>
          <a:bodyPr/>
          <a:lstStyle/>
          <a:p>
            <a:r>
              <a:rPr lang="en-US" dirty="0"/>
              <a:t>Improper training leads to improper setups</a:t>
            </a:r>
          </a:p>
          <a:p>
            <a:r>
              <a:rPr lang="en-US" dirty="0"/>
              <a:t>Illumination of flagger station is required (except in emergencies)</a:t>
            </a:r>
          </a:p>
          <a:p>
            <a:r>
              <a:rPr lang="en-US" dirty="0"/>
              <a:t>Large 24” paddle</a:t>
            </a:r>
          </a:p>
        </p:txBody>
      </p:sp>
      <p:pic>
        <p:nvPicPr>
          <p:cNvPr id="5" name="Picture 6" descr="Woman with two Stop Paddles"/>
          <p:cNvPicPr>
            <a:picLocks noChangeAspect="1" noChangeArrowheads="1"/>
          </p:cNvPicPr>
          <p:nvPr/>
        </p:nvPicPr>
        <p:blipFill>
          <a:blip r:embed="rId3" cstate="print"/>
          <a:srcRect/>
          <a:stretch>
            <a:fillRect/>
          </a:stretch>
        </p:blipFill>
        <p:spPr bwMode="auto">
          <a:xfrm>
            <a:off x="4876800" y="1349626"/>
            <a:ext cx="3370637" cy="4584212"/>
          </a:xfrm>
          <a:prstGeom prst="rect">
            <a:avLst/>
          </a:prstGeom>
          <a:noFill/>
          <a:ln w="12700">
            <a:solidFill>
              <a:srgbClr val="C00000"/>
            </a:solidFill>
            <a:miter lim="800000"/>
            <a:headEnd/>
            <a:tailEnd/>
          </a:ln>
        </p:spPr>
      </p:pic>
      <p:sp>
        <p:nvSpPr>
          <p:cNvPr id="3" name="Google Shape;74;p1">
            <a:extLst>
              <a:ext uri="{FF2B5EF4-FFF2-40B4-BE49-F238E27FC236}">
                <a16:creationId xmlns:a16="http://schemas.microsoft.com/office/drawing/2014/main" id="{F0B3E71E-6986-4BD6-F1E6-7A153DB540E8}"/>
              </a:ext>
            </a:extLst>
          </p:cNvPr>
          <p:cNvSpPr/>
          <p:nvPr/>
        </p:nvSpPr>
        <p:spPr>
          <a:xfrm>
            <a:off x="7250431" y="5937648"/>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4" name="Picture 6" descr="Woman with two Stop Paddles">
            <a:extLst>
              <a:ext uri="{FF2B5EF4-FFF2-40B4-BE49-F238E27FC236}">
                <a16:creationId xmlns:a16="http://schemas.microsoft.com/office/drawing/2014/main" id="{8B9FBF5C-4707-7A13-E2BA-8DA572FF0615}"/>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42953" t="33244" r="48004" b="60107"/>
          <a:stretch/>
        </p:blipFill>
        <p:spPr bwMode="auto">
          <a:xfrm>
            <a:off x="6324599" y="2895600"/>
            <a:ext cx="304801" cy="304800"/>
          </a:xfrm>
          <a:prstGeom prst="rect">
            <a:avLst/>
          </a:prstGeom>
          <a:noFill/>
          <a:ln w="12700">
            <a:noFill/>
            <a:miter lim="800000"/>
            <a:headEnd/>
            <a:tailEnd/>
          </a:ln>
        </p:spPr>
      </p:pic>
    </p:spTree>
    <p:extLst>
      <p:ext uri="{BB962C8B-B14F-4D97-AF65-F5344CB8AC3E}">
        <p14:creationId xmlns:p14="http://schemas.microsoft.com/office/powerpoint/2010/main" val="3032964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1566"/>
            <a:ext cx="7924800" cy="1325563"/>
          </a:xfrm>
        </p:spPr>
        <p:txBody>
          <a:bodyPr/>
          <a:lstStyle/>
          <a:p>
            <a:r>
              <a:rPr lang="en-US" sz="3200" dirty="0"/>
              <a:t>Safety Circles (Proprietary)</a:t>
            </a:r>
          </a:p>
        </p:txBody>
      </p:sp>
      <p:sp>
        <p:nvSpPr>
          <p:cNvPr id="3" name="Content Placeholder 2"/>
          <p:cNvSpPr>
            <a:spLocks noGrp="1"/>
          </p:cNvSpPr>
          <p:nvPr>
            <p:ph idx="1"/>
          </p:nvPr>
        </p:nvSpPr>
        <p:spPr>
          <a:xfrm>
            <a:off x="457200" y="1828800"/>
            <a:ext cx="8382000" cy="4267200"/>
          </a:xfrm>
        </p:spPr>
        <p:txBody>
          <a:bodyPr/>
          <a:lstStyle/>
          <a:p>
            <a:pPr>
              <a:buFont typeface="Arial" pitchFamily="34" charset="0"/>
              <a:buChar char="•"/>
            </a:pPr>
            <a:r>
              <a:rPr lang="en-US" dirty="0"/>
              <a:t>Enhance flagger’s visibility </a:t>
            </a:r>
          </a:p>
        </p:txBody>
      </p:sp>
      <p:pic>
        <p:nvPicPr>
          <p:cNvPr id="6" name="Picture 5" descr="Flagger standing on a safety circle">
            <a:extLst>
              <a:ext uri="{FF2B5EF4-FFF2-40B4-BE49-F238E27FC236}">
                <a16:creationId xmlns:a16="http://schemas.microsoft.com/office/drawing/2014/main" id="{C15ECDFE-63C3-4E9D-9788-A29411B3FD4C}"/>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799" y="2590800"/>
            <a:ext cx="6674555" cy="3276600"/>
          </a:xfrm>
          <a:prstGeom prst="rect">
            <a:avLst/>
          </a:prstGeom>
        </p:spPr>
      </p:pic>
      <p:sp>
        <p:nvSpPr>
          <p:cNvPr id="5" name="Google Shape;74;p1">
            <a:extLst>
              <a:ext uri="{FF2B5EF4-FFF2-40B4-BE49-F238E27FC236}">
                <a16:creationId xmlns:a16="http://schemas.microsoft.com/office/drawing/2014/main" id="{5745D01C-8522-2859-2901-91FF9539DAEA}"/>
              </a:ext>
            </a:extLst>
          </p:cNvPr>
          <p:cNvSpPr/>
          <p:nvPr/>
        </p:nvSpPr>
        <p:spPr>
          <a:xfrm>
            <a:off x="6826954" y="5849819"/>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6625964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8. Intrusion Alarms</a:t>
            </a:r>
          </a:p>
        </p:txBody>
      </p:sp>
      <p:sp>
        <p:nvSpPr>
          <p:cNvPr id="4099" name="Rectangle 3"/>
          <p:cNvSpPr>
            <a:spLocks noGrp="1" noChangeArrowheads="1"/>
          </p:cNvSpPr>
          <p:nvPr>
            <p:ph type="body" idx="1"/>
          </p:nvPr>
        </p:nvSpPr>
        <p:spPr>
          <a:xfrm>
            <a:off x="413084" y="1417805"/>
            <a:ext cx="3962400" cy="4343400"/>
          </a:xfrm>
        </p:spPr>
        <p:txBody>
          <a:bodyPr/>
          <a:lstStyle/>
          <a:p>
            <a:r>
              <a:rPr lang="en-US" dirty="0"/>
              <a:t>Alarm goes off if vehicle intrudes into the protected area</a:t>
            </a:r>
          </a:p>
          <a:p>
            <a:r>
              <a:rPr lang="en-US" dirty="0"/>
              <a:t>Could be an air horn!</a:t>
            </a:r>
          </a:p>
        </p:txBody>
      </p:sp>
      <p:pic>
        <p:nvPicPr>
          <p:cNvPr id="7170" name="Picture 2" descr="Car hitting striking the orange and white traffic cone with intrusion alarm"/>
          <p:cNvPicPr>
            <a:picLocks noChangeAspect="1" noChangeArrowheads="1"/>
          </p:cNvPicPr>
          <p:nvPr/>
        </p:nvPicPr>
        <p:blipFill>
          <a:blip r:embed="rId3" cstate="print"/>
          <a:srcRect l="19664"/>
          <a:stretch>
            <a:fillRect/>
          </a:stretch>
        </p:blipFill>
        <p:spPr bwMode="auto">
          <a:xfrm>
            <a:off x="4648200" y="1600200"/>
            <a:ext cx="3735629" cy="3091774"/>
          </a:xfrm>
          <a:prstGeom prst="rect">
            <a:avLst/>
          </a:prstGeom>
          <a:noFill/>
          <a:ln w="9525">
            <a:noFill/>
            <a:miter lim="800000"/>
            <a:headEnd/>
            <a:tailEnd/>
          </a:ln>
        </p:spPr>
      </p:pic>
      <p:pic>
        <p:nvPicPr>
          <p:cNvPr id="5" name="Picture 4" descr="Example of a traffic cone with an intrusion alarm"/>
          <p:cNvPicPr>
            <a:picLocks noChangeArrowheads="1"/>
          </p:cNvPicPr>
          <p:nvPr/>
        </p:nvPicPr>
        <p:blipFill>
          <a:blip r:embed="rId4" cstate="print"/>
          <a:srcRect l="6779" r="8630"/>
          <a:stretch>
            <a:fillRect/>
          </a:stretch>
        </p:blipFill>
        <p:spPr bwMode="auto">
          <a:xfrm>
            <a:off x="2743200" y="3733800"/>
            <a:ext cx="1564481" cy="2667000"/>
          </a:xfrm>
          <a:prstGeom prst="rect">
            <a:avLst/>
          </a:prstGeom>
          <a:noFill/>
          <a:ln w="9525">
            <a:noFill/>
            <a:miter lim="800000"/>
            <a:headEnd/>
            <a:tailEnd/>
          </a:ln>
          <a:effectLst/>
        </p:spPr>
      </p:pic>
      <p:sp>
        <p:nvSpPr>
          <p:cNvPr id="2" name="TextBox 1" descr="http://commons.wikimedia.org/wiki/File:Work_Zone_Intrusion_Alarm.JPG">
            <a:extLst>
              <a:ext uri="{FF2B5EF4-FFF2-40B4-BE49-F238E27FC236}">
                <a16:creationId xmlns:a16="http://schemas.microsoft.com/office/drawing/2014/main" id="{F9585728-3959-0046-9B97-4526FD16E893}"/>
              </a:ext>
            </a:extLst>
          </p:cNvPr>
          <p:cNvSpPr txBox="1"/>
          <p:nvPr/>
        </p:nvSpPr>
        <p:spPr>
          <a:xfrm>
            <a:off x="4648200" y="4677797"/>
            <a:ext cx="3763462" cy="199003"/>
          </a:xfrm>
          <a:prstGeom prst="rect">
            <a:avLst/>
          </a:prstGeom>
          <a:noFill/>
        </p:spPr>
        <p:txBody>
          <a:bodyPr wrap="square" rtlCol="0">
            <a:spAutoFit/>
          </a:bodyPr>
          <a:lstStyle/>
          <a:p>
            <a:pPr algn="r"/>
            <a:r>
              <a:rPr lang="en-US" sz="700" dirty="0"/>
              <a:t>http://</a:t>
            </a:r>
            <a:r>
              <a:rPr lang="en-US" sz="700" dirty="0" err="1"/>
              <a:t>commons.wikimedia.org</a:t>
            </a:r>
            <a:r>
              <a:rPr lang="en-US" sz="700" dirty="0"/>
              <a:t>/wiki/</a:t>
            </a:r>
            <a:r>
              <a:rPr lang="en-US" sz="700" dirty="0" err="1"/>
              <a:t>File:Work_Zone_Intrusion_Alarm.JPG</a:t>
            </a:r>
            <a:endParaRPr lang="en-US" sz="700" dirty="0"/>
          </a:p>
        </p:txBody>
      </p:sp>
      <p:sp>
        <p:nvSpPr>
          <p:cNvPr id="4" name="Google Shape;74;p1">
            <a:extLst>
              <a:ext uri="{FF2B5EF4-FFF2-40B4-BE49-F238E27FC236}">
                <a16:creationId xmlns:a16="http://schemas.microsoft.com/office/drawing/2014/main" id="{18B89F63-A9E5-5D3B-B9A1-ED8C076CFE9B}"/>
              </a:ext>
            </a:extLst>
          </p:cNvPr>
          <p:cNvSpPr/>
          <p:nvPr/>
        </p:nvSpPr>
        <p:spPr>
          <a:xfrm>
            <a:off x="2743200" y="6400800"/>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
            </a:r>
            <a:r>
              <a:rPr lang="en-US" sz="1000" dirty="0" err="1">
                <a:solidFill>
                  <a:srgbClr val="000000"/>
                </a:solidFill>
                <a:latin typeface="Arial" panose="020B0604020202020204" pitchFamily="34" charset="0"/>
                <a:ea typeface="Open Sans"/>
                <a:cs typeface="Arial" panose="020B0604020202020204" pitchFamily="34" charset="0"/>
                <a:sym typeface="Open Sans"/>
              </a:rPr>
              <a:t>Transpo</a:t>
            </a:r>
            <a:r>
              <a:rPr lang="en-US" sz="1000" dirty="0">
                <a:solidFill>
                  <a:srgbClr val="000000"/>
                </a:solidFill>
                <a:latin typeface="Arial" panose="020B0604020202020204" pitchFamily="34" charset="0"/>
                <a:ea typeface="Open Sans"/>
                <a:cs typeface="Arial" panose="020B0604020202020204" pitchFamily="34" charset="0"/>
                <a:sym typeface="Open Sans"/>
              </a:rPr>
              <a:t> Industries</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1317873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If They Only Knew It Was Coming!</a:t>
            </a:r>
          </a:p>
        </p:txBody>
      </p:sp>
      <p:pic>
        <p:nvPicPr>
          <p:cNvPr id="4" name="Picture 3" descr="Traffic workers making pavement marks"/>
          <p:cNvPicPr>
            <a:picLocks noChangeAspect="1" noChangeArrowheads="1"/>
          </p:cNvPicPr>
          <p:nvPr/>
        </p:nvPicPr>
        <p:blipFill>
          <a:blip r:embed="rId3" cstate="print"/>
          <a:srcRect/>
          <a:stretch>
            <a:fillRect/>
          </a:stretch>
        </p:blipFill>
        <p:spPr bwMode="auto">
          <a:xfrm>
            <a:off x="1066800" y="1293479"/>
            <a:ext cx="7086698" cy="4723442"/>
          </a:xfrm>
          <a:prstGeom prst="rect">
            <a:avLst/>
          </a:prstGeom>
          <a:noFill/>
          <a:ln w="9525">
            <a:noFill/>
            <a:miter lim="800000"/>
            <a:headEnd/>
            <a:tailEnd/>
          </a:ln>
        </p:spPr>
      </p:pic>
      <p:sp>
        <p:nvSpPr>
          <p:cNvPr id="10" name="TextBox 9">
            <a:extLst>
              <a:ext uri="{FF2B5EF4-FFF2-40B4-BE49-F238E27FC236}">
                <a16:creationId xmlns:a16="http://schemas.microsoft.com/office/drawing/2014/main" id="{E2273962-3755-727E-B58D-76B3C2BAABAA}"/>
              </a:ext>
            </a:extLst>
          </p:cNvPr>
          <p:cNvSpPr txBox="1"/>
          <p:nvPr/>
        </p:nvSpPr>
        <p:spPr>
          <a:xfrm>
            <a:off x="6019800" y="5943600"/>
            <a:ext cx="4577714" cy="215444"/>
          </a:xfrm>
          <a:prstGeom prst="rect">
            <a:avLst/>
          </a:prstGeom>
          <a:noFill/>
        </p:spPr>
        <p:txBody>
          <a:bodyPr wrap="square">
            <a:spAutoFit/>
          </a:bodyPr>
          <a:lstStyle/>
          <a:p>
            <a:r>
              <a:rPr lang="en-US" sz="800" dirty="0"/>
              <a:t>https://slideplayer.com/slide/1677625/</a:t>
            </a:r>
          </a:p>
        </p:txBody>
      </p:sp>
    </p:spTree>
    <p:extLst>
      <p:ext uri="{BB962C8B-B14F-4D97-AF65-F5344CB8AC3E}">
        <p14:creationId xmlns:p14="http://schemas.microsoft.com/office/powerpoint/2010/main" val="4005038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
            <a:ext cx="8763000" cy="990600"/>
          </a:xfrm>
        </p:spPr>
        <p:txBody>
          <a:bodyPr/>
          <a:lstStyle/>
          <a:p>
            <a:r>
              <a:rPr lang="en-US" sz="3200" dirty="0"/>
              <a:t>Transpo SonoBlaster (Proprietary)</a:t>
            </a:r>
          </a:p>
        </p:txBody>
      </p:sp>
      <p:sp>
        <p:nvSpPr>
          <p:cNvPr id="3" name="Content Placeholder 2"/>
          <p:cNvSpPr>
            <a:spLocks noGrp="1"/>
          </p:cNvSpPr>
          <p:nvPr>
            <p:ph idx="1"/>
          </p:nvPr>
        </p:nvSpPr>
        <p:spPr/>
        <p:txBody>
          <a:bodyPr/>
          <a:lstStyle/>
          <a:p>
            <a:endParaRPr lang="en-US" dirty="0"/>
          </a:p>
        </p:txBody>
      </p:sp>
      <p:pic>
        <p:nvPicPr>
          <p:cNvPr id="8194" name="Picture 2" descr="SonoBlaster!® Work Zone Intrusion Alarm on cones near an exist ramp"/>
          <p:cNvPicPr>
            <a:picLocks noChangeAspect="1" noChangeArrowheads="1"/>
          </p:cNvPicPr>
          <p:nvPr/>
        </p:nvPicPr>
        <p:blipFill>
          <a:blip r:embed="rId3" cstate="print"/>
          <a:srcRect l="3538" t="26042" r="53148" b="22917"/>
          <a:stretch>
            <a:fillRect/>
          </a:stretch>
        </p:blipFill>
        <p:spPr bwMode="auto">
          <a:xfrm>
            <a:off x="0" y="990600"/>
            <a:ext cx="9144000" cy="6019800"/>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B573FF0D-B394-F7D4-1AC4-9594A6BE50AF}"/>
              </a:ext>
            </a:extLst>
          </p:cNvPr>
          <p:cNvSpPr/>
          <p:nvPr/>
        </p:nvSpPr>
        <p:spPr>
          <a:xfrm>
            <a:off x="7620000" y="6573827"/>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FHWA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0636255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lose-Up of SonoBlaster!® Work Zone Intrusion Alarm"/>
          <p:cNvPicPr>
            <a:picLocks noChangeAspect="1" noChangeArrowheads="1"/>
          </p:cNvPicPr>
          <p:nvPr/>
        </p:nvPicPr>
        <p:blipFill>
          <a:blip r:embed="rId3" cstate="print"/>
          <a:srcRect l="38653" t="31250" r="34993" b="25000"/>
          <a:stretch>
            <a:fillRect/>
          </a:stretch>
        </p:blipFill>
        <p:spPr bwMode="auto">
          <a:xfrm>
            <a:off x="1447800" y="228600"/>
            <a:ext cx="5943600" cy="554736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322FA0AE-82E0-D957-3C7B-46C155E6CF4C}"/>
              </a:ext>
            </a:extLst>
          </p:cNvPr>
          <p:cNvSpPr/>
          <p:nvPr/>
        </p:nvSpPr>
        <p:spPr>
          <a:xfrm>
            <a:off x="5791200" y="5775960"/>
            <a:ext cx="2362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
            </a:r>
            <a:r>
              <a:rPr lang="en-US" sz="1000" dirty="0" err="1">
                <a:solidFill>
                  <a:srgbClr val="000000"/>
                </a:solidFill>
                <a:latin typeface="Arial" panose="020B0604020202020204" pitchFamily="34" charset="0"/>
                <a:ea typeface="Open Sans"/>
                <a:cs typeface="Arial" panose="020B0604020202020204" pitchFamily="34" charset="0"/>
                <a:sym typeface="Open Sans"/>
              </a:rPr>
              <a:t>Transpo</a:t>
            </a:r>
            <a:r>
              <a:rPr lang="en-US" sz="1000" dirty="0">
                <a:solidFill>
                  <a:srgbClr val="000000"/>
                </a:solidFill>
                <a:latin typeface="Arial" panose="020B0604020202020204" pitchFamily="34" charset="0"/>
                <a:ea typeface="Open Sans"/>
                <a:cs typeface="Arial" panose="020B0604020202020204" pitchFamily="34" charset="0"/>
                <a:sym typeface="Open Sans"/>
              </a:rPr>
              <a:t> Industries</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0197957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Safety Line (Proprietary)</a:t>
            </a:r>
          </a:p>
        </p:txBody>
      </p:sp>
      <p:sp>
        <p:nvSpPr>
          <p:cNvPr id="3" name="Content Placeholder 2"/>
          <p:cNvSpPr>
            <a:spLocks noGrp="1"/>
          </p:cNvSpPr>
          <p:nvPr>
            <p:ph idx="1"/>
          </p:nvPr>
        </p:nvSpPr>
        <p:spPr>
          <a:xfrm>
            <a:off x="685800" y="1828800"/>
            <a:ext cx="4267200" cy="4267200"/>
          </a:xfrm>
        </p:spPr>
        <p:txBody>
          <a:bodyPr/>
          <a:lstStyle/>
          <a:p>
            <a:r>
              <a:rPr lang="en-US" dirty="0"/>
              <a:t>LED Alignment</a:t>
            </a:r>
          </a:p>
        </p:txBody>
      </p:sp>
      <p:pic>
        <p:nvPicPr>
          <p:cNvPr id="4" name="Picture 6" descr="Person holding devices in each hand"/>
          <p:cNvPicPr>
            <a:picLocks noChangeAspect="1" noChangeArrowheads="1"/>
          </p:cNvPicPr>
          <p:nvPr/>
        </p:nvPicPr>
        <p:blipFill>
          <a:blip r:embed="rId3" cstate="print"/>
          <a:srcRect/>
          <a:stretch>
            <a:fillRect/>
          </a:stretch>
        </p:blipFill>
        <p:spPr bwMode="auto">
          <a:xfrm>
            <a:off x="4762500" y="1325563"/>
            <a:ext cx="3960813" cy="4570413"/>
          </a:xfrm>
          <a:prstGeom prst="rect">
            <a:avLst/>
          </a:prstGeom>
          <a:noFill/>
          <a:ln w="9525">
            <a:noFill/>
            <a:miter lim="800000"/>
            <a:headEnd/>
            <a:tailEnd/>
          </a:ln>
        </p:spPr>
      </p:pic>
      <p:pic>
        <p:nvPicPr>
          <p:cNvPr id="5" name="Picture 6" descr="Safety line devices with intrusion detection"/>
          <p:cNvPicPr>
            <a:picLocks noChangeAspect="1" noChangeArrowheads="1"/>
          </p:cNvPicPr>
          <p:nvPr/>
        </p:nvPicPr>
        <p:blipFill>
          <a:blip r:embed="rId4" cstate="print"/>
          <a:srcRect/>
          <a:stretch>
            <a:fillRect/>
          </a:stretch>
        </p:blipFill>
        <p:spPr bwMode="auto">
          <a:xfrm>
            <a:off x="914400" y="2819400"/>
            <a:ext cx="3429000" cy="3357289"/>
          </a:xfrm>
          <a:prstGeom prst="rect">
            <a:avLst/>
          </a:prstGeom>
          <a:noFill/>
        </p:spPr>
      </p:pic>
      <p:sp>
        <p:nvSpPr>
          <p:cNvPr id="9" name="TextBox 8">
            <a:extLst>
              <a:ext uri="{FF2B5EF4-FFF2-40B4-BE49-F238E27FC236}">
                <a16:creationId xmlns:a16="http://schemas.microsoft.com/office/drawing/2014/main" id="{4A9602F4-DB02-86C3-0608-1C31E253D6B5}"/>
              </a:ext>
            </a:extLst>
          </p:cNvPr>
          <p:cNvSpPr txBox="1"/>
          <p:nvPr/>
        </p:nvSpPr>
        <p:spPr>
          <a:xfrm>
            <a:off x="6434456" y="5938385"/>
            <a:ext cx="4577714" cy="215444"/>
          </a:xfrm>
          <a:prstGeom prst="rect">
            <a:avLst/>
          </a:prstGeom>
          <a:noFill/>
        </p:spPr>
        <p:txBody>
          <a:bodyPr wrap="square">
            <a:spAutoFit/>
          </a:bodyPr>
          <a:lstStyle/>
          <a:p>
            <a:r>
              <a:rPr lang="en-US" sz="800" dirty="0"/>
              <a:t>https://slideplayer.com/slide/1677625/</a:t>
            </a:r>
          </a:p>
        </p:txBody>
      </p:sp>
      <p:pic>
        <p:nvPicPr>
          <p:cNvPr id="10" name="Picture 6" descr="SLPETE-1">
            <a:extLst>
              <a:ext uri="{FF2B5EF4-FFF2-40B4-BE49-F238E27FC236}">
                <a16:creationId xmlns:a16="http://schemas.microsoft.com/office/drawing/2014/main" id="{F8B7555E-6C57-85C4-FC8F-11E37D713D10}"/>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artisticBlur/>
                    </a14:imgEffect>
                  </a14:imgLayer>
                </a14:imgProps>
              </a:ext>
            </a:extLst>
          </a:blip>
          <a:srcRect l="41250" t="16672" r="51904" b="74991"/>
          <a:stretch/>
        </p:blipFill>
        <p:spPr bwMode="auto">
          <a:xfrm>
            <a:off x="6434455" y="2133601"/>
            <a:ext cx="271145" cy="381000"/>
          </a:xfrm>
          <a:prstGeom prst="rect">
            <a:avLst/>
          </a:prstGeom>
          <a:noFill/>
          <a:ln w="9525">
            <a:noFill/>
            <a:miter lim="800000"/>
            <a:headEnd/>
            <a:tailEnd/>
          </a:ln>
        </p:spPr>
      </p:pic>
    </p:spTree>
    <p:extLst>
      <p:ext uri="{BB962C8B-B14F-4D97-AF65-F5344CB8AC3E}">
        <p14:creationId xmlns:p14="http://schemas.microsoft.com/office/powerpoint/2010/main" val="14138303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04800" y="1"/>
            <a:ext cx="8839200" cy="1219200"/>
          </a:xfrm>
        </p:spPr>
        <p:txBody>
          <a:bodyPr/>
          <a:lstStyle/>
          <a:p>
            <a:pPr>
              <a:defRPr/>
            </a:pPr>
            <a:r>
              <a:rPr lang="en-US" sz="3200" dirty="0"/>
              <a:t>9. Rumble Strips</a:t>
            </a:r>
          </a:p>
        </p:txBody>
      </p:sp>
      <p:sp>
        <p:nvSpPr>
          <p:cNvPr id="4099" name="Rectangle 3"/>
          <p:cNvSpPr>
            <a:spLocks noGrp="1" noChangeArrowheads="1"/>
          </p:cNvSpPr>
          <p:nvPr>
            <p:ph type="body" idx="1"/>
          </p:nvPr>
        </p:nvSpPr>
        <p:spPr>
          <a:xfrm>
            <a:off x="312174" y="1238866"/>
            <a:ext cx="8229600" cy="3352800"/>
          </a:xfrm>
        </p:spPr>
        <p:txBody>
          <a:bodyPr/>
          <a:lstStyle/>
          <a:p>
            <a:r>
              <a:rPr lang="en-US" dirty="0"/>
              <a:t>Alert road users that they are leaving the travel lanes</a:t>
            </a:r>
          </a:p>
          <a:p>
            <a:r>
              <a:rPr lang="en-US" dirty="0"/>
              <a:t>Two types</a:t>
            </a:r>
          </a:p>
          <a:p>
            <a:pPr lvl="1"/>
            <a:r>
              <a:rPr lang="en-US" dirty="0"/>
              <a:t>Longitudinal</a:t>
            </a:r>
          </a:p>
          <a:p>
            <a:pPr lvl="1"/>
            <a:r>
              <a:rPr lang="en-US" dirty="0"/>
              <a:t>Transverse</a:t>
            </a:r>
          </a:p>
        </p:txBody>
      </p:sp>
      <p:pic>
        <p:nvPicPr>
          <p:cNvPr id="64514" name="Picture 2" descr="two-lane roadway rendering"/>
          <p:cNvPicPr>
            <a:picLocks noChangeAspect="1" noChangeArrowheads="1"/>
          </p:cNvPicPr>
          <p:nvPr/>
        </p:nvPicPr>
        <p:blipFill>
          <a:blip r:embed="rId3" cstate="print"/>
          <a:srcRect t="20512" r="67458" b="17949"/>
          <a:stretch>
            <a:fillRect/>
          </a:stretch>
        </p:blipFill>
        <p:spPr bwMode="auto">
          <a:xfrm>
            <a:off x="1342103" y="3886200"/>
            <a:ext cx="3048000" cy="2667000"/>
          </a:xfrm>
          <a:prstGeom prst="rect">
            <a:avLst/>
          </a:prstGeom>
          <a:noFill/>
        </p:spPr>
      </p:pic>
      <p:pic>
        <p:nvPicPr>
          <p:cNvPr id="10242" name="Picture 2" descr="Example of Rumble Strips and flagger ahead sign"/>
          <p:cNvPicPr>
            <a:picLocks noChangeAspect="1" noChangeArrowheads="1"/>
          </p:cNvPicPr>
          <p:nvPr/>
        </p:nvPicPr>
        <p:blipFill>
          <a:blip r:embed="rId4" cstate="print"/>
          <a:srcRect/>
          <a:stretch>
            <a:fillRect/>
          </a:stretch>
        </p:blipFill>
        <p:spPr bwMode="auto">
          <a:xfrm>
            <a:off x="4422058" y="2076257"/>
            <a:ext cx="4083581" cy="2478538"/>
          </a:xfrm>
          <a:prstGeom prst="rect">
            <a:avLst/>
          </a:prstGeom>
          <a:noFill/>
          <a:ln w="9525">
            <a:noFill/>
            <a:miter lim="800000"/>
            <a:headEnd/>
            <a:tailEnd/>
          </a:ln>
        </p:spPr>
      </p:pic>
      <p:sp>
        <p:nvSpPr>
          <p:cNvPr id="7" name="TextBox 6" descr="http://mutcd.fhwa.dot.gov/htm/2009/images/fig3j_01.gif">
            <a:extLst>
              <a:ext uri="{FF2B5EF4-FFF2-40B4-BE49-F238E27FC236}">
                <a16:creationId xmlns:a16="http://schemas.microsoft.com/office/drawing/2014/main" id="{856FD075-E739-DE4B-A634-9EEEB0C7B4F7}"/>
              </a:ext>
            </a:extLst>
          </p:cNvPr>
          <p:cNvSpPr txBox="1"/>
          <p:nvPr/>
        </p:nvSpPr>
        <p:spPr>
          <a:xfrm>
            <a:off x="1342103" y="6353758"/>
            <a:ext cx="3306097" cy="215444"/>
          </a:xfrm>
          <a:prstGeom prst="rect">
            <a:avLst/>
          </a:prstGeom>
          <a:noFill/>
        </p:spPr>
        <p:txBody>
          <a:bodyPr wrap="square" rtlCol="0">
            <a:spAutoFit/>
          </a:bodyPr>
          <a:lstStyle/>
          <a:p>
            <a:pPr algn="ctr"/>
            <a:r>
              <a:rPr lang="en-US" sz="800" dirty="0"/>
              <a:t>http://</a:t>
            </a:r>
            <a:r>
              <a:rPr lang="en-US" sz="800" dirty="0" err="1"/>
              <a:t>mutcd.fhwa.dot.gov</a:t>
            </a:r>
            <a:r>
              <a:rPr lang="en-US" sz="800" dirty="0"/>
              <a:t>/htm/2009/images/fig3j_01.gif</a:t>
            </a:r>
          </a:p>
        </p:txBody>
      </p:sp>
      <p:sp>
        <p:nvSpPr>
          <p:cNvPr id="4" name="Google Shape;74;p1">
            <a:extLst>
              <a:ext uri="{FF2B5EF4-FFF2-40B4-BE49-F238E27FC236}">
                <a16:creationId xmlns:a16="http://schemas.microsoft.com/office/drawing/2014/main" id="{A3A71708-3136-8F85-848C-A6D4CD3B509D}"/>
              </a:ext>
            </a:extLst>
          </p:cNvPr>
          <p:cNvSpPr/>
          <p:nvPr/>
        </p:nvSpPr>
        <p:spPr>
          <a:xfrm>
            <a:off x="7591239" y="4584046"/>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9479296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Portable Rumble Strips</a:t>
            </a:r>
          </a:p>
        </p:txBody>
      </p:sp>
      <p:sp>
        <p:nvSpPr>
          <p:cNvPr id="3" name="Content Placeholder 2"/>
          <p:cNvSpPr>
            <a:spLocks noGrp="1"/>
          </p:cNvSpPr>
          <p:nvPr>
            <p:ph idx="1"/>
          </p:nvPr>
        </p:nvSpPr>
        <p:spPr/>
        <p:txBody>
          <a:bodyPr/>
          <a:lstStyle/>
          <a:p>
            <a:endParaRPr lang="en-US" dirty="0"/>
          </a:p>
        </p:txBody>
      </p:sp>
      <p:pic>
        <p:nvPicPr>
          <p:cNvPr id="18434" name="Picture 2" descr="Example of Portable Rumble Strips"/>
          <p:cNvPicPr>
            <a:picLocks noChangeAspect="1" noChangeArrowheads="1"/>
          </p:cNvPicPr>
          <p:nvPr/>
        </p:nvPicPr>
        <p:blipFill>
          <a:blip r:embed="rId3" cstate="print"/>
          <a:srcRect/>
          <a:stretch>
            <a:fillRect/>
          </a:stretch>
        </p:blipFill>
        <p:spPr bwMode="auto">
          <a:xfrm>
            <a:off x="0" y="1295400"/>
            <a:ext cx="9144000" cy="5562600"/>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0951E523-AECC-7E30-643C-F836ED5804CE}"/>
              </a:ext>
            </a:extLst>
          </p:cNvPr>
          <p:cNvSpPr/>
          <p:nvPr/>
        </p:nvSpPr>
        <p:spPr>
          <a:xfrm>
            <a:off x="7848600" y="6477000"/>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FHWA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019292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a:t>“Exposure Control Measures”</a:t>
            </a:r>
          </a:p>
        </p:txBody>
      </p:sp>
      <p:sp>
        <p:nvSpPr>
          <p:cNvPr id="130051" name="Content Placeholder 2"/>
          <p:cNvSpPr>
            <a:spLocks noGrp="1"/>
          </p:cNvSpPr>
          <p:nvPr>
            <p:ph idx="1"/>
          </p:nvPr>
        </p:nvSpPr>
        <p:spPr>
          <a:xfrm>
            <a:off x="304800" y="1600200"/>
            <a:ext cx="3352800" cy="4191000"/>
          </a:xfrm>
        </p:spPr>
        <p:txBody>
          <a:bodyPr/>
          <a:lstStyle/>
          <a:p>
            <a:r>
              <a:rPr lang="en-US" dirty="0"/>
              <a:t>Aimed not solely at preventing vehicles from entering the work space, but to </a:t>
            </a:r>
            <a:r>
              <a:rPr lang="en-US" b="1" dirty="0"/>
              <a:t>reduce worker exposure!</a:t>
            </a:r>
            <a:endParaRPr lang="en-US" dirty="0"/>
          </a:p>
        </p:txBody>
      </p:sp>
      <p:pic>
        <p:nvPicPr>
          <p:cNvPr id="2050" name="Picture 2" descr="Worker pushing a traffic drum"/>
          <p:cNvPicPr>
            <a:picLocks noChangeAspect="1" noChangeArrowheads="1"/>
          </p:cNvPicPr>
          <p:nvPr/>
        </p:nvPicPr>
        <p:blipFill>
          <a:blip r:embed="rId3" cstate="print"/>
          <a:srcRect l="25769" t="32292" r="44949" b="22917"/>
          <a:stretch>
            <a:fillRect/>
          </a:stretch>
        </p:blipFill>
        <p:spPr bwMode="auto">
          <a:xfrm>
            <a:off x="3810000" y="1524000"/>
            <a:ext cx="4961860" cy="4267200"/>
          </a:xfrm>
          <a:prstGeom prst="rect">
            <a:avLst/>
          </a:prstGeom>
          <a:noFill/>
          <a:ln w="9525">
            <a:noFill/>
            <a:miter lim="800000"/>
            <a:headEnd/>
            <a:tailEnd/>
          </a:ln>
        </p:spPr>
      </p:pic>
      <p:sp>
        <p:nvSpPr>
          <p:cNvPr id="6" name="Google Shape;74;p1">
            <a:extLst>
              <a:ext uri="{FF2B5EF4-FFF2-40B4-BE49-F238E27FC236}">
                <a16:creationId xmlns:a16="http://schemas.microsoft.com/office/drawing/2014/main" id="{DFB6360A-9A29-6E27-7C19-6FC0E843547F}"/>
              </a:ext>
            </a:extLst>
          </p:cNvPr>
          <p:cNvSpPr/>
          <p:nvPr/>
        </p:nvSpPr>
        <p:spPr>
          <a:xfrm>
            <a:off x="7391400" y="5812036"/>
            <a:ext cx="1600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Texas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4353516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10. Pace or Pilot Vehicles</a:t>
            </a:r>
          </a:p>
        </p:txBody>
      </p:sp>
      <p:sp>
        <p:nvSpPr>
          <p:cNvPr id="4099" name="Rectangle 3"/>
          <p:cNvSpPr>
            <a:spLocks noGrp="1" noChangeArrowheads="1"/>
          </p:cNvSpPr>
          <p:nvPr>
            <p:ph type="body" idx="1"/>
          </p:nvPr>
        </p:nvSpPr>
        <p:spPr>
          <a:xfrm>
            <a:off x="3886200" y="1374724"/>
            <a:ext cx="4953000" cy="4343400"/>
          </a:xfrm>
        </p:spPr>
        <p:txBody>
          <a:bodyPr/>
          <a:lstStyle/>
          <a:p>
            <a:r>
              <a:rPr lang="en-US" dirty="0"/>
              <a:t>Used to guide a queue of vehicles through the TTC zone or detour</a:t>
            </a:r>
          </a:p>
          <a:p>
            <a:r>
              <a:rPr lang="en-US" dirty="0"/>
              <a:t>Name of the contractor or contracting authority prominently displayed</a:t>
            </a:r>
          </a:p>
          <a:p>
            <a:r>
              <a:rPr lang="en-US" dirty="0"/>
              <a:t>The PILOT CAR FOLLOW ME (G20-4) sign shall be mounted on the rear of the pilot vehicle</a:t>
            </a:r>
          </a:p>
        </p:txBody>
      </p:sp>
      <p:pic>
        <p:nvPicPr>
          <p:cNvPr id="56322" name="Picture 2" descr="Pilot Car sign on the back of a truk"/>
          <p:cNvPicPr>
            <a:picLocks noChangeAspect="1" noChangeArrowheads="1"/>
          </p:cNvPicPr>
          <p:nvPr/>
        </p:nvPicPr>
        <p:blipFill>
          <a:blip r:embed="rId3" cstate="print"/>
          <a:srcRect/>
          <a:stretch>
            <a:fillRect/>
          </a:stretch>
        </p:blipFill>
        <p:spPr bwMode="auto">
          <a:xfrm>
            <a:off x="381000" y="1981200"/>
            <a:ext cx="3149600" cy="2362200"/>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622FEA22-1A38-41DC-5F5C-A0456D90E66E}"/>
              </a:ext>
            </a:extLst>
          </p:cNvPr>
          <p:cNvSpPr/>
          <p:nvPr/>
        </p:nvSpPr>
        <p:spPr>
          <a:xfrm>
            <a:off x="2514600" y="4418545"/>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2073101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11. Quality Pavement Markings</a:t>
            </a:r>
          </a:p>
        </p:txBody>
      </p:sp>
      <p:sp>
        <p:nvSpPr>
          <p:cNvPr id="4099" name="Rectangle 3"/>
          <p:cNvSpPr>
            <a:spLocks noGrp="1" noChangeArrowheads="1"/>
          </p:cNvSpPr>
          <p:nvPr>
            <p:ph type="body" idx="1"/>
          </p:nvPr>
        </p:nvSpPr>
        <p:spPr>
          <a:xfrm>
            <a:off x="457200" y="1524000"/>
            <a:ext cx="6934200" cy="4343400"/>
          </a:xfrm>
        </p:spPr>
        <p:txBody>
          <a:bodyPr/>
          <a:lstStyle/>
          <a:p>
            <a:r>
              <a:rPr lang="en-US" dirty="0"/>
              <a:t>Particularly for nighttime lane closures</a:t>
            </a:r>
          </a:p>
          <a:p>
            <a:r>
              <a:rPr lang="en-US" dirty="0"/>
              <a:t>Long-term projects</a:t>
            </a:r>
          </a:p>
          <a:p>
            <a:r>
              <a:rPr lang="en-US" dirty="0"/>
              <a:t>Obliterate conflicting markings</a:t>
            </a:r>
          </a:p>
        </p:txBody>
      </p:sp>
    </p:spTree>
    <p:extLst>
      <p:ext uri="{BB962C8B-B14F-4D97-AF65-F5344CB8AC3E}">
        <p14:creationId xmlns:p14="http://schemas.microsoft.com/office/powerpoint/2010/main" val="31731636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sz="3200" dirty="0"/>
              <a:t>12. Channelizing Device Spacing Reduction</a:t>
            </a:r>
          </a:p>
        </p:txBody>
      </p:sp>
      <p:sp>
        <p:nvSpPr>
          <p:cNvPr id="4099" name="Rectangle 3"/>
          <p:cNvSpPr>
            <a:spLocks noGrp="1" noChangeArrowheads="1"/>
          </p:cNvSpPr>
          <p:nvPr>
            <p:ph type="body" idx="1"/>
          </p:nvPr>
        </p:nvSpPr>
        <p:spPr>
          <a:xfrm>
            <a:off x="609600" y="1409953"/>
            <a:ext cx="4572000" cy="4343400"/>
          </a:xfrm>
        </p:spPr>
        <p:txBody>
          <a:bodyPr/>
          <a:lstStyle/>
          <a:p>
            <a:r>
              <a:rPr lang="en-US" dirty="0"/>
              <a:t>1X and 2X the posted speed in feet may not be adequate</a:t>
            </a:r>
          </a:p>
          <a:p>
            <a:r>
              <a:rPr lang="en-US" dirty="0"/>
              <a:t>A denser pattern is more restrictive and may create the impression of danger</a:t>
            </a:r>
          </a:p>
          <a:p>
            <a:endParaRPr lang="en-US" dirty="0"/>
          </a:p>
        </p:txBody>
      </p:sp>
      <p:pic>
        <p:nvPicPr>
          <p:cNvPr id="25602" name="Picture 2" descr="Skinny drum on lane line on freeway"/>
          <p:cNvPicPr>
            <a:picLocks noChangeAspect="1" noChangeArrowheads="1"/>
          </p:cNvPicPr>
          <p:nvPr/>
        </p:nvPicPr>
        <p:blipFill>
          <a:blip r:embed="rId3" cstate="print"/>
          <a:srcRect r="23223"/>
          <a:stretch>
            <a:fillRect/>
          </a:stretch>
        </p:blipFill>
        <p:spPr bwMode="auto">
          <a:xfrm>
            <a:off x="5334000" y="1397663"/>
            <a:ext cx="2590800" cy="4517863"/>
          </a:xfrm>
          <a:prstGeom prst="rect">
            <a:avLst/>
          </a:prstGeom>
          <a:noFill/>
        </p:spPr>
      </p:pic>
      <p:sp>
        <p:nvSpPr>
          <p:cNvPr id="5" name="Google Shape;74;p1">
            <a:extLst>
              <a:ext uri="{FF2B5EF4-FFF2-40B4-BE49-F238E27FC236}">
                <a16:creationId xmlns:a16="http://schemas.microsoft.com/office/drawing/2014/main" id="{4E35C50B-EB12-3799-0E96-819638B7FAFD}"/>
              </a:ext>
            </a:extLst>
          </p:cNvPr>
          <p:cNvSpPr/>
          <p:nvPr/>
        </p:nvSpPr>
        <p:spPr>
          <a:xfrm>
            <a:off x="6858000" y="5864535"/>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1324011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23554" name="Picture 2" descr="Arrow board on the shoulder near the start of the lane closure taper"/>
          <p:cNvPicPr>
            <a:picLocks noChangeAspect="1" noChangeArrowheads="1"/>
          </p:cNvPicPr>
          <p:nvPr/>
        </p:nvPicPr>
        <p:blipFill>
          <a:blip r:embed="rId3" cstate="print"/>
          <a:srcRect/>
          <a:stretch>
            <a:fillRect/>
          </a:stretch>
        </p:blipFill>
        <p:spPr bwMode="auto">
          <a:xfrm>
            <a:off x="0" y="0"/>
            <a:ext cx="9238757" cy="6858000"/>
          </a:xfrm>
          <a:prstGeom prst="rect">
            <a:avLst/>
          </a:prstGeom>
          <a:noFill/>
        </p:spPr>
      </p:pic>
      <p:sp>
        <p:nvSpPr>
          <p:cNvPr id="5" name="Google Shape;74;p1">
            <a:extLst>
              <a:ext uri="{FF2B5EF4-FFF2-40B4-BE49-F238E27FC236}">
                <a16:creationId xmlns:a16="http://schemas.microsoft.com/office/drawing/2014/main" id="{257C86DB-92A2-B6D6-BD31-11C041909253}"/>
              </a:ext>
            </a:extLst>
          </p:cNvPr>
          <p:cNvSpPr/>
          <p:nvPr/>
        </p:nvSpPr>
        <p:spPr>
          <a:xfrm>
            <a:off x="7696200" y="6400800"/>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5140852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24578" name="Picture 2" descr="Drums spaced too far apart on lane line separating traffic from closure"/>
          <p:cNvPicPr>
            <a:picLocks noChangeAspect="1" noChangeArrowheads="1"/>
          </p:cNvPicPr>
          <p:nvPr/>
        </p:nvPicPr>
        <p:blipFill>
          <a:blip r:embed="rId3" cstate="print"/>
          <a:srcRect/>
          <a:stretch>
            <a:fillRect/>
          </a:stretch>
        </p:blipFill>
        <p:spPr bwMode="auto">
          <a:xfrm>
            <a:off x="0" y="14111"/>
            <a:ext cx="9144000" cy="6829778"/>
          </a:xfrm>
          <a:prstGeom prst="rect">
            <a:avLst/>
          </a:prstGeom>
          <a:noFill/>
        </p:spPr>
      </p:pic>
      <p:sp>
        <p:nvSpPr>
          <p:cNvPr id="5" name="&quot;No&quot; Symbol 4" descr="No Symbol"/>
          <p:cNvSpPr/>
          <p:nvPr/>
        </p:nvSpPr>
        <p:spPr>
          <a:xfrm>
            <a:off x="381000" y="3581400"/>
            <a:ext cx="1447800" cy="1447800"/>
          </a:xfrm>
          <a:prstGeom prst="noSmoking">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Google Shape;74;p1">
            <a:extLst>
              <a:ext uri="{FF2B5EF4-FFF2-40B4-BE49-F238E27FC236}">
                <a16:creationId xmlns:a16="http://schemas.microsoft.com/office/drawing/2014/main" id="{A15DEA0E-4B3C-319C-791C-92A88AB5C4F6}"/>
              </a:ext>
            </a:extLst>
          </p:cNvPr>
          <p:cNvSpPr/>
          <p:nvPr/>
        </p:nvSpPr>
        <p:spPr>
          <a:xfrm>
            <a:off x="6096000" y="6477000"/>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7805042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81000" y="162342"/>
            <a:ext cx="8763000" cy="1325563"/>
          </a:xfrm>
        </p:spPr>
        <p:txBody>
          <a:bodyPr/>
          <a:lstStyle/>
          <a:p>
            <a:pPr marL="850900" indent="-850900"/>
            <a:r>
              <a:rPr lang="en-US" sz="3200" dirty="0"/>
              <a:t>13. Longitudinal Channelizing Devices</a:t>
            </a:r>
          </a:p>
        </p:txBody>
      </p:sp>
      <p:sp>
        <p:nvSpPr>
          <p:cNvPr id="4099" name="Rectangle 3"/>
          <p:cNvSpPr>
            <a:spLocks noGrp="1" noChangeArrowheads="1"/>
          </p:cNvSpPr>
          <p:nvPr>
            <p:ph type="body" idx="1"/>
          </p:nvPr>
        </p:nvSpPr>
        <p:spPr>
          <a:xfrm>
            <a:off x="381000" y="1828800"/>
            <a:ext cx="8001000" cy="5029200"/>
          </a:xfrm>
        </p:spPr>
        <p:txBody>
          <a:bodyPr/>
          <a:lstStyle/>
          <a:p>
            <a:r>
              <a:rPr lang="en-US" dirty="0"/>
              <a:t>Not protection devices!</a:t>
            </a:r>
          </a:p>
          <a:p>
            <a:r>
              <a:rPr lang="en-US" dirty="0"/>
              <a:t>Provide detectable edging for visually disabled pedestrians as per American with Disabilities Act (ADA)</a:t>
            </a:r>
          </a:p>
        </p:txBody>
      </p:sp>
      <p:sp>
        <p:nvSpPr>
          <p:cNvPr id="5" name="Text Box 4"/>
          <p:cNvSpPr txBox="1">
            <a:spLocks noChangeArrowheads="1"/>
          </p:cNvSpPr>
          <p:nvPr/>
        </p:nvSpPr>
        <p:spPr bwMode="auto">
          <a:xfrm>
            <a:off x="1059467" y="5486400"/>
            <a:ext cx="7086600" cy="584775"/>
          </a:xfrm>
          <a:prstGeom prst="rect">
            <a:avLst/>
          </a:prstGeom>
          <a:solidFill>
            <a:schemeClr val="bg1"/>
          </a:solidFill>
          <a:ln w="38100">
            <a:solidFill>
              <a:srgbClr val="FF3300"/>
            </a:solidFill>
            <a:miter lim="800000"/>
            <a:headEnd/>
            <a:tailEnd/>
          </a:ln>
        </p:spPr>
        <p:txBody>
          <a:bodyPr>
            <a:spAutoFit/>
          </a:bodyPr>
          <a:lstStyle/>
          <a:p>
            <a:pPr algn="ctr"/>
            <a:r>
              <a:rPr lang="en-US" sz="3200" b="1" i="1" dirty="0">
                <a:latin typeface="Arial" panose="020B0604020202020204" pitchFamily="34" charset="0"/>
              </a:rPr>
              <a:t>Previously discussed</a:t>
            </a:r>
          </a:p>
        </p:txBody>
      </p:sp>
    </p:spTree>
    <p:extLst>
      <p:ext uri="{BB962C8B-B14F-4D97-AF65-F5344CB8AC3E}">
        <p14:creationId xmlns:p14="http://schemas.microsoft.com/office/powerpoint/2010/main" val="3741858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14. Work Zone Speed Management</a:t>
            </a:r>
          </a:p>
        </p:txBody>
      </p:sp>
      <p:sp>
        <p:nvSpPr>
          <p:cNvPr id="4099" name="Rectangle 3"/>
          <p:cNvSpPr>
            <a:spLocks noGrp="1" noChangeArrowheads="1"/>
          </p:cNvSpPr>
          <p:nvPr>
            <p:ph type="body" idx="1"/>
          </p:nvPr>
        </p:nvSpPr>
        <p:spPr>
          <a:xfrm>
            <a:off x="4648200" y="1374499"/>
            <a:ext cx="4267200" cy="4343400"/>
          </a:xfrm>
        </p:spPr>
        <p:txBody>
          <a:bodyPr/>
          <a:lstStyle/>
          <a:p>
            <a:r>
              <a:rPr lang="en-US" dirty="0"/>
              <a:t>Consider changes to the regulatory speed  limit (if warranted) and/or variable speed limits</a:t>
            </a:r>
          </a:p>
          <a:p>
            <a:r>
              <a:rPr lang="en-US" dirty="0"/>
              <a:t>Regulatory not advisory speeds</a:t>
            </a:r>
          </a:p>
          <a:p>
            <a:r>
              <a:rPr lang="en-US" dirty="0"/>
              <a:t>Requires authorization</a:t>
            </a:r>
          </a:p>
          <a:p>
            <a:r>
              <a:rPr lang="en-US" dirty="0"/>
              <a:t>Radar speed display trailer</a:t>
            </a:r>
          </a:p>
        </p:txBody>
      </p:sp>
      <p:pic>
        <p:nvPicPr>
          <p:cNvPr id="11266" name="Picture 2" descr="Work Zone&#10;Speed Limit 55 Begins&#10;$375 Fine Minimum"/>
          <p:cNvPicPr>
            <a:picLocks noChangeAspect="1" noChangeArrowheads="1"/>
          </p:cNvPicPr>
          <p:nvPr/>
        </p:nvPicPr>
        <p:blipFill>
          <a:blip r:embed="rId3" cstate="print"/>
          <a:srcRect/>
          <a:stretch>
            <a:fillRect/>
          </a:stretch>
        </p:blipFill>
        <p:spPr bwMode="auto">
          <a:xfrm>
            <a:off x="546112" y="1374499"/>
            <a:ext cx="1673213" cy="4412690"/>
          </a:xfrm>
          <a:prstGeom prst="rect">
            <a:avLst/>
          </a:prstGeom>
          <a:noFill/>
          <a:ln w="9525">
            <a:noFill/>
            <a:miter lim="800000"/>
            <a:headEnd/>
            <a:tailEnd/>
          </a:ln>
        </p:spPr>
      </p:pic>
      <p:pic>
        <p:nvPicPr>
          <p:cNvPr id="11267" name="Picture 3" descr="Speed limit 55 sign on speed feedback trailer on shoulder of roadway">
            <a:extLst>
              <a:ext uri="{C183D7F6-B498-43B3-948B-1728B52AA6E4}">
                <adec:decorative xmlns:adec="http://schemas.microsoft.com/office/drawing/2017/decorative" val="0"/>
              </a:ext>
            </a:extLst>
          </p:cNvPr>
          <p:cNvPicPr>
            <a:picLocks noChangeAspect="1" noChangeArrowheads="1"/>
          </p:cNvPicPr>
          <p:nvPr/>
        </p:nvPicPr>
        <p:blipFill>
          <a:blip r:embed="rId4" cstate="print"/>
          <a:srcRect r="28000" b="12667"/>
          <a:stretch>
            <a:fillRect/>
          </a:stretch>
        </p:blipFill>
        <p:spPr bwMode="auto">
          <a:xfrm>
            <a:off x="2472691" y="2209800"/>
            <a:ext cx="2057400" cy="1871663"/>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43FAC62F-A610-FD6D-7A6D-C77AAE853FA6}"/>
              </a:ext>
            </a:extLst>
          </p:cNvPr>
          <p:cNvSpPr/>
          <p:nvPr/>
        </p:nvSpPr>
        <p:spPr>
          <a:xfrm>
            <a:off x="2472691" y="4082297"/>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5886588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Work Zone Traffic Fines Now double Use Caution"/>
          <p:cNvPicPr>
            <a:picLocks noChangeAspect="1" noChangeArrowheads="1"/>
          </p:cNvPicPr>
          <p:nvPr/>
        </p:nvPicPr>
        <p:blipFill>
          <a:blip r:embed="rId3" cstate="print"/>
          <a:srcRect/>
          <a:stretch>
            <a:fillRect/>
          </a:stretch>
        </p:blipFill>
        <p:spPr bwMode="auto">
          <a:xfrm>
            <a:off x="990600" y="1219199"/>
            <a:ext cx="6947648" cy="4724401"/>
          </a:xfrm>
          <a:prstGeom prst="rect">
            <a:avLst/>
          </a:prstGeom>
          <a:noFill/>
          <a:ln w="9525">
            <a:noFill/>
            <a:miter lim="800000"/>
            <a:headEnd/>
            <a:tailEnd/>
          </a:ln>
        </p:spPr>
      </p:pic>
      <p:sp>
        <p:nvSpPr>
          <p:cNvPr id="2" name="Title 1"/>
          <p:cNvSpPr>
            <a:spLocks noGrp="1"/>
          </p:cNvSpPr>
          <p:nvPr>
            <p:ph type="title"/>
          </p:nvPr>
        </p:nvSpPr>
        <p:spPr>
          <a:xfrm>
            <a:off x="457200" y="0"/>
            <a:ext cx="8686800" cy="1219199"/>
          </a:xfrm>
        </p:spPr>
        <p:txBody>
          <a:bodyPr/>
          <a:lstStyle/>
          <a:p>
            <a:r>
              <a:rPr lang="en-US" sz="3200" dirty="0"/>
              <a:t>Enforce Work Zones Like School Zones!</a:t>
            </a:r>
          </a:p>
        </p:txBody>
      </p:sp>
      <p:sp>
        <p:nvSpPr>
          <p:cNvPr id="4" name="Google Shape;74;p1">
            <a:extLst>
              <a:ext uri="{FF2B5EF4-FFF2-40B4-BE49-F238E27FC236}">
                <a16:creationId xmlns:a16="http://schemas.microsoft.com/office/drawing/2014/main" id="{6F64EE68-052D-DC14-2CD3-EF3DBA954133}"/>
              </a:ext>
            </a:extLst>
          </p:cNvPr>
          <p:cNvSpPr/>
          <p:nvPr/>
        </p:nvSpPr>
        <p:spPr>
          <a:xfrm>
            <a:off x="7023848" y="5943600"/>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23632105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15. Law Enforcement Officers</a:t>
            </a:r>
          </a:p>
        </p:txBody>
      </p:sp>
      <p:sp>
        <p:nvSpPr>
          <p:cNvPr id="4099" name="Rectangle 3"/>
          <p:cNvSpPr>
            <a:spLocks noGrp="1" noChangeArrowheads="1"/>
          </p:cNvSpPr>
          <p:nvPr>
            <p:ph type="body" idx="1"/>
          </p:nvPr>
        </p:nvSpPr>
        <p:spPr>
          <a:xfrm>
            <a:off x="410497" y="1325563"/>
            <a:ext cx="3962400" cy="4800600"/>
          </a:xfrm>
        </p:spPr>
        <p:txBody>
          <a:bodyPr/>
          <a:lstStyle/>
          <a:p>
            <a:r>
              <a:rPr lang="en-US" dirty="0"/>
              <a:t>Functions:</a:t>
            </a:r>
          </a:p>
          <a:p>
            <a:pPr lvl="1"/>
            <a:r>
              <a:rPr lang="en-US" dirty="0"/>
              <a:t>Presence</a:t>
            </a:r>
          </a:p>
          <a:p>
            <a:pPr lvl="1"/>
            <a:r>
              <a:rPr lang="en-US" dirty="0"/>
              <a:t>Enforcement</a:t>
            </a:r>
          </a:p>
          <a:p>
            <a:pPr lvl="1"/>
            <a:r>
              <a:rPr lang="en-US" dirty="0"/>
              <a:t>Traffic control</a:t>
            </a:r>
          </a:p>
          <a:p>
            <a:r>
              <a:rPr lang="en-US" dirty="0"/>
              <a:t>Do not assume officers are trained</a:t>
            </a:r>
          </a:p>
          <a:p>
            <a:r>
              <a:rPr lang="en-US" dirty="0"/>
              <a:t>Officers are also “workers”</a:t>
            </a:r>
          </a:p>
        </p:txBody>
      </p:sp>
      <p:pic>
        <p:nvPicPr>
          <p:cNvPr id="4" name="Picture 5" descr="Police vehicle behind lane closure separating traffic on freeway"/>
          <p:cNvPicPr>
            <a:picLocks noChangeAspect="1" noChangeArrowheads="1"/>
          </p:cNvPicPr>
          <p:nvPr/>
        </p:nvPicPr>
        <p:blipFill>
          <a:blip r:embed="rId3" cstate="print"/>
          <a:srcRect t="17235" b="15080"/>
          <a:stretch>
            <a:fillRect/>
          </a:stretch>
        </p:blipFill>
        <p:spPr bwMode="auto">
          <a:xfrm>
            <a:off x="4572000" y="1219200"/>
            <a:ext cx="4191000" cy="1974850"/>
          </a:xfrm>
          <a:prstGeom prst="rect">
            <a:avLst/>
          </a:prstGeom>
          <a:noFill/>
          <a:ln w="12700">
            <a:solidFill>
              <a:srgbClr val="FFFFFF"/>
            </a:solidFill>
            <a:miter lim="800000"/>
            <a:headEnd/>
            <a:tailEnd/>
          </a:ln>
        </p:spPr>
      </p:pic>
      <p:pic>
        <p:nvPicPr>
          <p:cNvPr id="6" name="Picture 9" descr="Police vehicle after crash with damage showing and first responders present"/>
          <p:cNvPicPr>
            <a:picLocks noChangeAspect="1" noChangeArrowheads="1"/>
          </p:cNvPicPr>
          <p:nvPr/>
        </p:nvPicPr>
        <p:blipFill>
          <a:blip r:embed="rId4" cstate="print"/>
          <a:srcRect l="2475" t="8984" b="5078"/>
          <a:stretch>
            <a:fillRect/>
          </a:stretch>
        </p:blipFill>
        <p:spPr bwMode="auto">
          <a:xfrm>
            <a:off x="4191000" y="3299292"/>
            <a:ext cx="3931536" cy="2598272"/>
          </a:xfrm>
          <a:prstGeom prst="rect">
            <a:avLst/>
          </a:prstGeom>
          <a:noFill/>
          <a:ln w="12700">
            <a:solidFill>
              <a:srgbClr val="FFFFFF"/>
            </a:solidFill>
            <a:miter lim="800000"/>
            <a:headEnd/>
            <a:tailEnd/>
          </a:ln>
        </p:spPr>
      </p:pic>
      <p:sp>
        <p:nvSpPr>
          <p:cNvPr id="2" name="Google Shape;74;p1">
            <a:extLst>
              <a:ext uri="{FF2B5EF4-FFF2-40B4-BE49-F238E27FC236}">
                <a16:creationId xmlns:a16="http://schemas.microsoft.com/office/drawing/2014/main" id="{54551C61-486C-0FA6-5336-641DE555E086}"/>
              </a:ext>
            </a:extLst>
          </p:cNvPr>
          <p:cNvSpPr/>
          <p:nvPr/>
        </p:nvSpPr>
        <p:spPr>
          <a:xfrm>
            <a:off x="6781800" y="5897564"/>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Virginia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3" name="Picture 9" descr="Rush3">
            <a:extLst>
              <a:ext uri="{FF2B5EF4-FFF2-40B4-BE49-F238E27FC236}">
                <a16:creationId xmlns:a16="http://schemas.microsoft.com/office/drawing/2014/main" id="{A88DB2E3-23AF-4E43-559E-04082A673CFA}"/>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artisticBlur/>
                    </a14:imgEffect>
                  </a14:imgLayer>
                </a14:imgProps>
              </a:ext>
            </a:extLst>
          </a:blip>
          <a:srcRect l="68632" t="59391" r="21917" b="35568"/>
          <a:stretch/>
        </p:blipFill>
        <p:spPr bwMode="auto">
          <a:xfrm>
            <a:off x="6858000" y="4876800"/>
            <a:ext cx="381000" cy="152400"/>
          </a:xfrm>
          <a:prstGeom prst="rect">
            <a:avLst/>
          </a:prstGeom>
          <a:noFill/>
          <a:ln w="12700">
            <a:noFill/>
            <a:miter lim="800000"/>
            <a:headEnd/>
            <a:tailEnd/>
          </a:ln>
        </p:spPr>
      </p:pic>
      <p:pic>
        <p:nvPicPr>
          <p:cNvPr id="5" name="Picture 5" descr="janrush4">
            <a:extLst>
              <a:ext uri="{FF2B5EF4-FFF2-40B4-BE49-F238E27FC236}">
                <a16:creationId xmlns:a16="http://schemas.microsoft.com/office/drawing/2014/main" id="{F7EB9188-D891-490F-6A11-319D695D16DB}"/>
              </a:ext>
            </a:extLst>
          </p:cNvPr>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artisticBlur/>
                    </a14:imgEffect>
                  </a14:imgLayer>
                </a14:imgProps>
              </a:ext>
            </a:extLst>
          </a:blip>
          <a:srcRect l="63637" t="53798" r="32727" b="41235"/>
          <a:stretch/>
        </p:blipFill>
        <p:spPr bwMode="auto">
          <a:xfrm>
            <a:off x="7239000" y="2286000"/>
            <a:ext cx="152400" cy="144928"/>
          </a:xfrm>
          <a:prstGeom prst="rect">
            <a:avLst/>
          </a:prstGeom>
          <a:noFill/>
          <a:ln w="12700">
            <a:noFill/>
            <a:miter lim="800000"/>
            <a:headEnd/>
            <a:tailEnd/>
          </a:ln>
        </p:spPr>
      </p:pic>
    </p:spTree>
    <p:extLst>
      <p:ext uri="{BB962C8B-B14F-4D97-AF65-F5344CB8AC3E}">
        <p14:creationId xmlns:p14="http://schemas.microsoft.com/office/powerpoint/2010/main" val="14365303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16. Automated Speed Enforcement</a:t>
            </a:r>
          </a:p>
        </p:txBody>
      </p:sp>
      <p:sp>
        <p:nvSpPr>
          <p:cNvPr id="4099" name="Rectangle 3"/>
          <p:cNvSpPr>
            <a:spLocks noGrp="1" noChangeArrowheads="1"/>
          </p:cNvSpPr>
          <p:nvPr>
            <p:ph type="body" idx="1"/>
          </p:nvPr>
        </p:nvSpPr>
        <p:spPr>
          <a:xfrm>
            <a:off x="381000" y="1219200"/>
            <a:ext cx="8153400" cy="4343400"/>
          </a:xfrm>
        </p:spPr>
        <p:txBody>
          <a:bodyPr/>
          <a:lstStyle/>
          <a:p>
            <a:r>
              <a:rPr lang="en-US" dirty="0"/>
              <a:t>Where permitted by State/local laws</a:t>
            </a:r>
          </a:p>
          <a:p>
            <a:pPr lvl="1"/>
            <a:r>
              <a:rPr lang="en-US" dirty="0"/>
              <a:t>Cameras</a:t>
            </a:r>
          </a:p>
          <a:p>
            <a:pPr lvl="1"/>
            <a:r>
              <a:rPr lang="en-US" dirty="0"/>
              <a:t>Detectors</a:t>
            </a:r>
          </a:p>
          <a:p>
            <a:pPr lvl="1"/>
            <a:r>
              <a:rPr lang="en-US" dirty="0"/>
              <a:t>Others</a:t>
            </a:r>
          </a:p>
        </p:txBody>
      </p:sp>
      <p:pic>
        <p:nvPicPr>
          <p:cNvPr id="13314" name="Picture 2" descr="Examples of cameras on the street"/>
          <p:cNvPicPr>
            <a:picLocks noChangeAspect="1" noChangeArrowheads="1"/>
          </p:cNvPicPr>
          <p:nvPr/>
        </p:nvPicPr>
        <p:blipFill>
          <a:blip r:embed="rId3" cstate="print"/>
          <a:srcRect l="18155" t="23958" r="13909" b="11458"/>
          <a:stretch>
            <a:fillRect/>
          </a:stretch>
        </p:blipFill>
        <p:spPr bwMode="auto">
          <a:xfrm>
            <a:off x="3603546" y="2590800"/>
            <a:ext cx="4397454" cy="235036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4" name="Google Shape;74;p1">
            <a:extLst>
              <a:ext uri="{FF2B5EF4-FFF2-40B4-BE49-F238E27FC236}">
                <a16:creationId xmlns:a16="http://schemas.microsoft.com/office/drawing/2014/main" id="{56AD2DB7-1C94-52E1-F4A7-C9F8E16983AA}"/>
              </a:ext>
            </a:extLst>
          </p:cNvPr>
          <p:cNvSpPr/>
          <p:nvPr/>
        </p:nvSpPr>
        <p:spPr>
          <a:xfrm>
            <a:off x="7086600" y="5128791"/>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174779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ork vehicles off the shoulder of a limited access highway"/>
          <p:cNvPicPr>
            <a:picLocks noChangeAspect="1"/>
          </p:cNvPicPr>
          <p:nvPr/>
        </p:nvPicPr>
        <p:blipFill>
          <a:blip r:embed="rId3" cstate="print"/>
          <a:stretch>
            <a:fillRect/>
          </a:stretch>
        </p:blipFill>
        <p:spPr>
          <a:xfrm>
            <a:off x="0" y="0"/>
            <a:ext cx="9144000" cy="6858000"/>
          </a:xfrm>
          <a:prstGeom prst="rect">
            <a:avLst/>
          </a:prstGeom>
        </p:spPr>
      </p:pic>
      <p:sp>
        <p:nvSpPr>
          <p:cNvPr id="3" name="Title 1"/>
          <p:cNvSpPr>
            <a:spLocks noGrp="1"/>
          </p:cNvSpPr>
          <p:nvPr>
            <p:ph type="title"/>
          </p:nvPr>
        </p:nvSpPr>
        <p:spPr>
          <a:xfrm>
            <a:off x="457200" y="1"/>
            <a:ext cx="8686800" cy="685800"/>
          </a:xfrm>
          <a:solidFill>
            <a:schemeClr val="bg1"/>
          </a:solidFill>
        </p:spPr>
        <p:txBody>
          <a:bodyPr/>
          <a:lstStyle/>
          <a:p>
            <a:pPr>
              <a:defRPr/>
            </a:pPr>
            <a:r>
              <a:rPr lang="en-US" sz="3200" dirty="0"/>
              <a:t>Worker Exposure</a:t>
            </a:r>
          </a:p>
        </p:txBody>
      </p:sp>
      <p:sp>
        <p:nvSpPr>
          <p:cNvPr id="5" name="Google Shape;74;p1">
            <a:extLst>
              <a:ext uri="{FF2B5EF4-FFF2-40B4-BE49-F238E27FC236}">
                <a16:creationId xmlns:a16="http://schemas.microsoft.com/office/drawing/2014/main" id="{A339281E-11A9-7B4B-7EA1-C9189AB0AFB7}"/>
              </a:ext>
            </a:extLst>
          </p:cNvPr>
          <p:cNvSpPr/>
          <p:nvPr/>
        </p:nvSpPr>
        <p:spPr>
          <a:xfrm>
            <a:off x="8077200" y="648872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544999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17. Drone Radar</a:t>
            </a:r>
          </a:p>
        </p:txBody>
      </p:sp>
      <p:sp>
        <p:nvSpPr>
          <p:cNvPr id="4099" name="Rectangle 3"/>
          <p:cNvSpPr>
            <a:spLocks noGrp="1" noChangeArrowheads="1"/>
          </p:cNvSpPr>
          <p:nvPr>
            <p:ph type="body" idx="1"/>
          </p:nvPr>
        </p:nvSpPr>
        <p:spPr>
          <a:xfrm>
            <a:off x="381000" y="1325563"/>
            <a:ext cx="4953000" cy="4800600"/>
          </a:xfrm>
        </p:spPr>
        <p:txBody>
          <a:bodyPr/>
          <a:lstStyle/>
          <a:p>
            <a:r>
              <a:rPr lang="en-US" dirty="0"/>
              <a:t>Emits radio signals that activate radar detectors used by the general public</a:t>
            </a:r>
          </a:p>
          <a:p>
            <a:r>
              <a:rPr lang="en-US" dirty="0"/>
              <a:t>Vehicles equipped with radar detectors perceive the transmitted radar signals from the drone as the presence of police enforcement in the area</a:t>
            </a:r>
          </a:p>
        </p:txBody>
      </p:sp>
      <p:pic>
        <p:nvPicPr>
          <p:cNvPr id="5" name="Picture 3" descr="Roadside with radar unit posted">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5715000" y="1752600"/>
            <a:ext cx="2375918" cy="3153873"/>
          </a:xfrm>
          <a:prstGeom prst="rect">
            <a:avLst/>
          </a:prstGeom>
          <a:noFill/>
          <a:ln w="9525">
            <a:noFill/>
            <a:miter lim="800000"/>
            <a:headEnd/>
            <a:tailEnd/>
          </a:ln>
        </p:spPr>
      </p:pic>
      <p:sp>
        <p:nvSpPr>
          <p:cNvPr id="8" name="Google Shape;74;p1">
            <a:extLst>
              <a:ext uri="{FF2B5EF4-FFF2-40B4-BE49-F238E27FC236}">
                <a16:creationId xmlns:a16="http://schemas.microsoft.com/office/drawing/2014/main" id="{BC164E85-153E-C45B-7AA5-96881A5EBF11}"/>
              </a:ext>
            </a:extLst>
          </p:cNvPr>
          <p:cNvSpPr/>
          <p:nvPr/>
        </p:nvSpPr>
        <p:spPr>
          <a:xfrm>
            <a:off x="7010400" y="4914093"/>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52093321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marL="850900" indent="-850900"/>
            <a:r>
              <a:rPr lang="en-US" sz="3200" dirty="0"/>
              <a:t>18. Worker and Work Vehicle/</a:t>
            </a:r>
            <a:br>
              <a:rPr lang="en-US" sz="3200" dirty="0"/>
            </a:br>
            <a:r>
              <a:rPr lang="en-US" sz="3200" dirty="0"/>
              <a:t>Equipment Visibility</a:t>
            </a:r>
          </a:p>
        </p:txBody>
      </p:sp>
      <p:sp>
        <p:nvSpPr>
          <p:cNvPr id="4099" name="Rectangle 3"/>
          <p:cNvSpPr>
            <a:spLocks noGrp="1" noChangeArrowheads="1"/>
          </p:cNvSpPr>
          <p:nvPr>
            <p:ph type="body" idx="1"/>
          </p:nvPr>
        </p:nvSpPr>
        <p:spPr>
          <a:xfrm>
            <a:off x="690716" y="1531374"/>
            <a:ext cx="4800600" cy="4343400"/>
          </a:xfrm>
        </p:spPr>
        <p:txBody>
          <a:bodyPr/>
          <a:lstStyle/>
          <a:p>
            <a:r>
              <a:rPr lang="en-US" dirty="0"/>
              <a:t>ANSI 107 Class 2 required</a:t>
            </a:r>
          </a:p>
          <a:p>
            <a:r>
              <a:rPr lang="en-US" dirty="0"/>
              <a:t>ANSI 107 Class 3 recommended at night</a:t>
            </a:r>
          </a:p>
          <a:p>
            <a:r>
              <a:rPr lang="en-US" dirty="0"/>
              <a:t>Proper illumination</a:t>
            </a:r>
          </a:p>
          <a:p>
            <a:r>
              <a:rPr lang="en-US" dirty="0"/>
              <a:t>Conspicuity tape on vehicles</a:t>
            </a:r>
          </a:p>
        </p:txBody>
      </p:sp>
    </p:spTree>
    <p:extLst>
      <p:ext uri="{BB962C8B-B14F-4D97-AF65-F5344CB8AC3E}">
        <p14:creationId xmlns:p14="http://schemas.microsoft.com/office/powerpoint/2010/main" val="27186648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81000" y="228600"/>
            <a:ext cx="4724400" cy="990600"/>
          </a:xfrm>
        </p:spPr>
        <p:txBody>
          <a:bodyPr/>
          <a:lstStyle/>
          <a:p>
            <a:pPr>
              <a:defRPr/>
            </a:pPr>
            <a:r>
              <a:rPr lang="en-US" sz="3200" dirty="0"/>
              <a:t>19. Worker Training</a:t>
            </a:r>
          </a:p>
        </p:txBody>
      </p:sp>
      <p:sp>
        <p:nvSpPr>
          <p:cNvPr id="4099" name="Rectangle 3"/>
          <p:cNvSpPr>
            <a:spLocks noGrp="1" noChangeArrowheads="1"/>
          </p:cNvSpPr>
          <p:nvPr>
            <p:ph type="body" idx="1"/>
          </p:nvPr>
        </p:nvSpPr>
        <p:spPr>
          <a:xfrm>
            <a:off x="5029200" y="1524000"/>
            <a:ext cx="3886200" cy="4343400"/>
          </a:xfrm>
        </p:spPr>
        <p:txBody>
          <a:bodyPr/>
          <a:lstStyle/>
          <a:p>
            <a:r>
              <a:rPr lang="en-US" dirty="0"/>
              <a:t>Critical to worker safety</a:t>
            </a:r>
          </a:p>
          <a:p>
            <a:r>
              <a:rPr lang="en-US" dirty="0"/>
              <a:t>Encourage certification in your State</a:t>
            </a:r>
          </a:p>
          <a:p>
            <a:r>
              <a:rPr lang="en-US" dirty="0"/>
              <a:t>Lack of training remains  problem</a:t>
            </a:r>
          </a:p>
          <a:p>
            <a:r>
              <a:rPr lang="en-US" dirty="0"/>
              <a:t>Protects from litigation</a:t>
            </a:r>
          </a:p>
        </p:txBody>
      </p:sp>
      <p:pic>
        <p:nvPicPr>
          <p:cNvPr id="4" name="Content Placeholder 5" descr="Incorrect way for worker loading up signs. Flagger in the way of oncoming traffic."/>
          <p:cNvPicPr>
            <a:picLocks noChangeAspect="1"/>
          </p:cNvPicPr>
          <p:nvPr/>
        </p:nvPicPr>
        <p:blipFill>
          <a:blip r:embed="rId3" cstate="print"/>
          <a:srcRect l="33368" t="33657" r="34132" b="31434"/>
          <a:stretch>
            <a:fillRect/>
          </a:stretch>
        </p:blipFill>
        <p:spPr bwMode="auto">
          <a:xfrm>
            <a:off x="381000" y="1676400"/>
            <a:ext cx="4445875" cy="3581400"/>
          </a:xfrm>
          <a:prstGeom prst="rect">
            <a:avLst/>
          </a:prstGeom>
          <a:noFill/>
          <a:ln w="9525">
            <a:noFill/>
            <a:miter lim="800000"/>
            <a:headEnd/>
            <a:tailEnd/>
          </a:ln>
        </p:spPr>
      </p:pic>
      <p:sp>
        <p:nvSpPr>
          <p:cNvPr id="6" name="Google Shape;74;p1">
            <a:extLst>
              <a:ext uri="{FF2B5EF4-FFF2-40B4-BE49-F238E27FC236}">
                <a16:creationId xmlns:a16="http://schemas.microsoft.com/office/drawing/2014/main" id="{B97B6C6F-08FC-2D44-106C-163B10AC91B0}"/>
              </a:ext>
            </a:extLst>
          </p:cNvPr>
          <p:cNvSpPr/>
          <p:nvPr/>
        </p:nvSpPr>
        <p:spPr>
          <a:xfrm>
            <a:off x="3657600" y="5295900"/>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Virginia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35500602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2" descr="Picture of flagger running across the freeway with signs"/>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6" name="Google Shape;74;p1">
            <a:extLst>
              <a:ext uri="{FF2B5EF4-FFF2-40B4-BE49-F238E27FC236}">
                <a16:creationId xmlns:a16="http://schemas.microsoft.com/office/drawing/2014/main" id="{811E50F9-0A39-488D-1874-9AD850DC8CBE}"/>
              </a:ext>
            </a:extLst>
          </p:cNvPr>
          <p:cNvSpPr/>
          <p:nvPr/>
        </p:nvSpPr>
        <p:spPr>
          <a:xfrm>
            <a:off x="7543800" y="6400800"/>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Virginia DOT</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9041581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81000" y="215609"/>
            <a:ext cx="8763000" cy="1325563"/>
          </a:xfrm>
        </p:spPr>
        <p:txBody>
          <a:bodyPr/>
          <a:lstStyle/>
          <a:p>
            <a:pPr marL="693738" indent="-693738"/>
            <a:r>
              <a:rPr lang="en-US" sz="3200" dirty="0"/>
              <a:t>20. Public Information</a:t>
            </a:r>
            <a:br>
              <a:rPr lang="en-US" sz="3200" dirty="0"/>
            </a:br>
            <a:r>
              <a:rPr lang="en-US" sz="3200" dirty="0"/>
              <a:t>and Traveler Information</a:t>
            </a:r>
          </a:p>
        </p:txBody>
      </p:sp>
      <p:sp>
        <p:nvSpPr>
          <p:cNvPr id="4099" name="Rectangle 3"/>
          <p:cNvSpPr>
            <a:spLocks noGrp="1" noChangeArrowheads="1"/>
          </p:cNvSpPr>
          <p:nvPr>
            <p:ph type="body" idx="1"/>
          </p:nvPr>
        </p:nvSpPr>
        <p:spPr>
          <a:xfrm>
            <a:off x="457200" y="1676400"/>
            <a:ext cx="8305800" cy="4343400"/>
          </a:xfrm>
        </p:spPr>
        <p:txBody>
          <a:bodyPr/>
          <a:lstStyle/>
          <a:p>
            <a:r>
              <a:rPr lang="en-US" dirty="0"/>
              <a:t>Commuter alternatives</a:t>
            </a:r>
          </a:p>
          <a:p>
            <a:pPr lvl="1"/>
            <a:r>
              <a:rPr lang="en-US" dirty="0"/>
              <a:t>Alternate routes</a:t>
            </a:r>
          </a:p>
          <a:p>
            <a:pPr lvl="1"/>
            <a:r>
              <a:rPr lang="en-US" dirty="0"/>
              <a:t>Alternate modes</a:t>
            </a:r>
          </a:p>
          <a:p>
            <a:r>
              <a:rPr lang="en-US" dirty="0"/>
              <a:t>Provision of information on changing conditions on the project during implementation</a:t>
            </a:r>
          </a:p>
          <a:p>
            <a:r>
              <a:rPr lang="en-US" dirty="0"/>
              <a:t>Lower demand</a:t>
            </a:r>
          </a:p>
        </p:txBody>
      </p:sp>
    </p:spTree>
    <p:extLst>
      <p:ext uri="{BB962C8B-B14F-4D97-AF65-F5344CB8AC3E}">
        <p14:creationId xmlns:p14="http://schemas.microsoft.com/office/powerpoint/2010/main" val="127320595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05698-1CFF-4C1E-9CA5-781D37BB8A26}"/>
              </a:ext>
            </a:extLst>
          </p:cNvPr>
          <p:cNvSpPr>
            <a:spLocks noGrp="1"/>
          </p:cNvSpPr>
          <p:nvPr>
            <p:ph type="title"/>
          </p:nvPr>
        </p:nvSpPr>
        <p:spPr/>
        <p:txBody>
          <a:bodyPr/>
          <a:lstStyle/>
          <a:p>
            <a:r>
              <a:rPr lang="en-US" sz="3200" dirty="0"/>
              <a:t>Examples</a:t>
            </a:r>
          </a:p>
        </p:txBody>
      </p:sp>
      <p:pic>
        <p:nvPicPr>
          <p:cNvPr id="4" name="Picture 3" descr="Example of road closure map">
            <a:extLst>
              <a:ext uri="{FF2B5EF4-FFF2-40B4-BE49-F238E27FC236}">
                <a16:creationId xmlns:a16="http://schemas.microsoft.com/office/drawing/2014/main" id="{39E4C726-24EE-4AFC-97CF-1AE69F1F76A6}"/>
              </a:ext>
            </a:extLst>
          </p:cNvPr>
          <p:cNvPicPr>
            <a:picLocks noChangeAspect="1"/>
          </p:cNvPicPr>
          <p:nvPr/>
        </p:nvPicPr>
        <p:blipFill>
          <a:blip r:embed="rId3"/>
          <a:stretch>
            <a:fillRect/>
          </a:stretch>
        </p:blipFill>
        <p:spPr>
          <a:xfrm>
            <a:off x="4790787" y="1345228"/>
            <a:ext cx="3843308" cy="4343400"/>
          </a:xfrm>
          <a:prstGeom prst="rect">
            <a:avLst/>
          </a:prstGeom>
        </p:spPr>
      </p:pic>
      <p:sp>
        <p:nvSpPr>
          <p:cNvPr id="5" name="Content Placeholder 2">
            <a:extLst>
              <a:ext uri="{FF2B5EF4-FFF2-40B4-BE49-F238E27FC236}">
                <a16:creationId xmlns:a16="http://schemas.microsoft.com/office/drawing/2014/main" id="{784186AD-6C2D-4073-81D3-854DA87E36C9}"/>
              </a:ext>
            </a:extLst>
          </p:cNvPr>
          <p:cNvSpPr txBox="1">
            <a:spLocks/>
          </p:cNvSpPr>
          <p:nvPr/>
        </p:nvSpPr>
        <p:spPr bwMode="auto">
          <a:xfrm>
            <a:off x="1447800" y="5859093"/>
            <a:ext cx="7086600" cy="6918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317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ea typeface="+mn-ea"/>
                <a:cs typeface="Arial" panose="020B0604020202020204" pitchFamily="34" charset="0"/>
              </a:defRPr>
            </a:lvl1pPr>
            <a:lvl2pPr marL="6826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61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3pPr>
            <a:lvl4pPr marL="15970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4pPr>
            <a:lvl5pPr marL="20605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5pPr>
            <a:lvl6pPr marL="25146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6pPr>
            <a:lvl7pPr marL="29718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7pPr>
            <a:lvl8pPr marL="34290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8pPr>
            <a:lvl9pPr marL="38862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9pPr>
          </a:lstStyle>
          <a:p>
            <a:pPr marL="0" indent="0">
              <a:buNone/>
            </a:pPr>
            <a:r>
              <a:rPr lang="en-US" sz="1600" kern="0" dirty="0"/>
              <a:t>Source: FHWA, Full Road Closure for Work Zone Operations</a:t>
            </a:r>
          </a:p>
        </p:txBody>
      </p:sp>
      <p:pic>
        <p:nvPicPr>
          <p:cNvPr id="8" name="Picture 7" descr="Examples of Interstate Closures">
            <a:extLst>
              <a:ext uri="{FF2B5EF4-FFF2-40B4-BE49-F238E27FC236}">
                <a16:creationId xmlns:a16="http://schemas.microsoft.com/office/drawing/2014/main" id="{F022956B-5860-4FC6-8057-90C9A7481BB6}"/>
              </a:ext>
            </a:extLst>
          </p:cNvPr>
          <p:cNvPicPr>
            <a:picLocks noChangeAspect="1"/>
          </p:cNvPicPr>
          <p:nvPr/>
        </p:nvPicPr>
        <p:blipFill>
          <a:blip r:embed="rId4"/>
          <a:stretch>
            <a:fillRect/>
          </a:stretch>
        </p:blipFill>
        <p:spPr>
          <a:xfrm>
            <a:off x="1219200" y="1345228"/>
            <a:ext cx="3338052" cy="4494200"/>
          </a:xfrm>
          <a:prstGeom prst="rect">
            <a:avLst/>
          </a:prstGeom>
        </p:spPr>
      </p:pic>
    </p:spTree>
    <p:extLst>
      <p:ext uri="{BB962C8B-B14F-4D97-AF65-F5344CB8AC3E}">
        <p14:creationId xmlns:p14="http://schemas.microsoft.com/office/powerpoint/2010/main" val="181466226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
            <a:ext cx="8763000" cy="1143000"/>
          </a:xfrm>
        </p:spPr>
        <p:txBody>
          <a:bodyPr/>
          <a:lstStyle/>
          <a:p>
            <a:r>
              <a:rPr lang="en-US" sz="3200" dirty="0"/>
              <a:t>Carmaggedon Not!</a:t>
            </a:r>
          </a:p>
        </p:txBody>
      </p:sp>
      <p:pic>
        <p:nvPicPr>
          <p:cNvPr id="12290" name="Picture 2" descr="405 will close rte 10 to 101 message sign on bridge with traffic underneath"/>
          <p:cNvPicPr>
            <a:picLocks noChangeAspect="1" noChangeArrowheads="1"/>
          </p:cNvPicPr>
          <p:nvPr/>
        </p:nvPicPr>
        <p:blipFill>
          <a:blip r:embed="rId3" cstate="print"/>
          <a:srcRect/>
          <a:stretch>
            <a:fillRect/>
          </a:stretch>
        </p:blipFill>
        <p:spPr bwMode="auto">
          <a:xfrm>
            <a:off x="0" y="1143000"/>
            <a:ext cx="9222463" cy="5715000"/>
          </a:xfrm>
          <a:prstGeom prst="rect">
            <a:avLst/>
          </a:prstGeom>
          <a:noFill/>
        </p:spPr>
      </p:pic>
      <p:sp>
        <p:nvSpPr>
          <p:cNvPr id="6" name="Google Shape;74;p1">
            <a:extLst>
              <a:ext uri="{FF2B5EF4-FFF2-40B4-BE49-F238E27FC236}">
                <a16:creationId xmlns:a16="http://schemas.microsoft.com/office/drawing/2014/main" id="{2CA9A28C-FA1A-B34A-CB21-BCD758A5DECF}"/>
              </a:ext>
            </a:extLst>
          </p:cNvPr>
          <p:cNvSpPr/>
          <p:nvPr/>
        </p:nvSpPr>
        <p:spPr>
          <a:xfrm>
            <a:off x="7543800" y="6400800"/>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Caltrans</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54537417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5362" name="Picture 2" descr="Billboard showing 405 closure on a weekend in July">
            <a:extLst>
              <a:ext uri="{C183D7F6-B498-43B3-948B-1728B52AA6E4}">
                <adec:decorative xmlns:adec="http://schemas.microsoft.com/office/drawing/2017/decorative" val="0"/>
              </a:ext>
            </a:extLst>
          </p:cNvPr>
          <p:cNvPicPr>
            <a:picLocks noChangeAspect="1" noChangeArrowheads="1"/>
          </p:cNvPicPr>
          <p:nvPr/>
        </p:nvPicPr>
        <p:blipFill>
          <a:blip r:embed="rId3" cstate="print"/>
          <a:srcRect l="14056" t="16667" r="38507" b="18750"/>
          <a:stretch>
            <a:fillRect/>
          </a:stretch>
        </p:blipFill>
        <p:spPr bwMode="auto">
          <a:xfrm>
            <a:off x="0" y="-1"/>
            <a:ext cx="9144000" cy="6999111"/>
          </a:xfrm>
          <a:prstGeom prst="rect">
            <a:avLst/>
          </a:prstGeom>
          <a:noFill/>
          <a:ln w="9525">
            <a:noFill/>
            <a:miter lim="800000"/>
            <a:headEnd/>
            <a:tailEnd/>
          </a:ln>
        </p:spPr>
      </p:pic>
      <p:sp>
        <p:nvSpPr>
          <p:cNvPr id="6" name="TextBox 5">
            <a:extLst>
              <a:ext uri="{FF2B5EF4-FFF2-40B4-BE49-F238E27FC236}">
                <a16:creationId xmlns:a16="http://schemas.microsoft.com/office/drawing/2014/main" id="{9222E711-E446-56BC-3355-956FD4F6BB86}"/>
              </a:ext>
            </a:extLst>
          </p:cNvPr>
          <p:cNvSpPr txBox="1"/>
          <p:nvPr/>
        </p:nvSpPr>
        <p:spPr>
          <a:xfrm>
            <a:off x="1981200" y="6371647"/>
            <a:ext cx="4577714" cy="215444"/>
          </a:xfrm>
          <a:prstGeom prst="rect">
            <a:avLst/>
          </a:prstGeom>
          <a:noFill/>
        </p:spPr>
        <p:txBody>
          <a:bodyPr wrap="square">
            <a:spAutoFit/>
          </a:bodyPr>
          <a:lstStyle/>
          <a:p>
            <a:r>
              <a:rPr lang="en-US" sz="800" dirty="0">
                <a:solidFill>
                  <a:schemeClr val="bg1"/>
                </a:solidFill>
              </a:rPr>
              <a:t>https://www.cbsnews.com/news/carmaggedon-las-405-becomes-ghost-freeway/</a:t>
            </a:r>
          </a:p>
        </p:txBody>
      </p:sp>
    </p:spTree>
    <p:extLst>
      <p:ext uri="{BB962C8B-B14F-4D97-AF65-F5344CB8AC3E}">
        <p14:creationId xmlns:p14="http://schemas.microsoft.com/office/powerpoint/2010/main" val="26172863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21. Temporary Traffic Signals</a:t>
            </a:r>
          </a:p>
        </p:txBody>
      </p:sp>
      <p:sp>
        <p:nvSpPr>
          <p:cNvPr id="4099" name="Rectangle 3"/>
          <p:cNvSpPr>
            <a:spLocks noGrp="1" noChangeArrowheads="1"/>
          </p:cNvSpPr>
          <p:nvPr>
            <p:ph type="body" idx="1"/>
          </p:nvPr>
        </p:nvSpPr>
        <p:spPr>
          <a:xfrm>
            <a:off x="588335" y="1528916"/>
            <a:ext cx="4724400" cy="4343400"/>
          </a:xfrm>
        </p:spPr>
        <p:txBody>
          <a:bodyPr/>
          <a:lstStyle/>
          <a:p>
            <a:r>
              <a:rPr lang="en-US" dirty="0"/>
              <a:t>Eliminate the need for flaggers: No exposure!</a:t>
            </a:r>
          </a:p>
          <a:p>
            <a:r>
              <a:rPr lang="en-US" dirty="0"/>
              <a:t>Automated Flagger Assistance Devices (AFAD)</a:t>
            </a:r>
          </a:p>
        </p:txBody>
      </p:sp>
      <p:pic>
        <p:nvPicPr>
          <p:cNvPr id="31746" name="Picture 2" descr="Trailer mounted portable traffic signal"/>
          <p:cNvPicPr>
            <a:picLocks noChangeAspect="1" noChangeArrowheads="1"/>
          </p:cNvPicPr>
          <p:nvPr/>
        </p:nvPicPr>
        <p:blipFill>
          <a:blip r:embed="rId3" cstate="print"/>
          <a:srcRect/>
          <a:stretch>
            <a:fillRect/>
          </a:stretch>
        </p:blipFill>
        <p:spPr bwMode="auto">
          <a:xfrm>
            <a:off x="5542935" y="1528916"/>
            <a:ext cx="2473670" cy="4397636"/>
          </a:xfrm>
          <a:prstGeom prst="rect">
            <a:avLst/>
          </a:prstGeom>
          <a:noFill/>
        </p:spPr>
      </p:pic>
      <p:sp>
        <p:nvSpPr>
          <p:cNvPr id="4" name="Google Shape;74;p1">
            <a:extLst>
              <a:ext uri="{FF2B5EF4-FFF2-40B4-BE49-F238E27FC236}">
                <a16:creationId xmlns:a16="http://schemas.microsoft.com/office/drawing/2014/main" id="{5933CD3D-8644-7572-211E-3A6E76625C10}"/>
              </a:ext>
            </a:extLst>
          </p:cNvPr>
          <p:cNvSpPr/>
          <p:nvPr/>
        </p:nvSpPr>
        <p:spPr>
          <a:xfrm>
            <a:off x="6990735" y="5915122"/>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20601823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AD.mp4">
            <a:hlinkClick r:id="" action="ppaction://media"/>
            <a:extLst>
              <a:ext uri="{C183D7F6-B498-43B3-948B-1728B52AA6E4}">
                <adec:decorative xmlns:adec="http://schemas.microsoft.com/office/drawing/2017/decorative" val="1"/>
              </a:ext>
            </a:extLst>
          </p:cNvPr>
          <p:cNvPicPr>
            <a:picLocks noRot="1" noChangeAspect="1"/>
          </p:cNvPicPr>
          <p:nvPr>
            <a:videoFile r:link="rId1"/>
          </p:nvPr>
        </p:nvPicPr>
        <p:blipFill>
          <a:blip r:embed="rId4" cstate="print"/>
          <a:stretch>
            <a:fillRect/>
          </a:stretch>
        </p:blipFill>
        <p:spPr>
          <a:xfrm>
            <a:off x="0" y="0"/>
            <a:ext cx="9144000" cy="6858000"/>
          </a:xfrm>
          <a:prstGeom prst="rect">
            <a:avLst/>
          </a:prstGeom>
        </p:spPr>
      </p:pic>
    </p:spTree>
    <p:extLst>
      <p:ext uri="{BB962C8B-B14F-4D97-AF65-F5344CB8AC3E}">
        <p14:creationId xmlns:p14="http://schemas.microsoft.com/office/powerpoint/2010/main" val="1707430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81000" y="1"/>
            <a:ext cx="8763000" cy="1295400"/>
          </a:xfrm>
        </p:spPr>
        <p:txBody>
          <a:bodyPr/>
          <a:lstStyle/>
          <a:p>
            <a:pPr>
              <a:defRPr/>
            </a:pPr>
            <a:r>
              <a:rPr lang="en-US" sz="3200" dirty="0"/>
              <a:t>Exposure Control Measures</a:t>
            </a:r>
          </a:p>
        </p:txBody>
      </p:sp>
      <p:sp>
        <p:nvSpPr>
          <p:cNvPr id="4099" name="Rectangle 3"/>
          <p:cNvSpPr>
            <a:spLocks noGrp="1" noChangeArrowheads="1"/>
          </p:cNvSpPr>
          <p:nvPr>
            <p:ph type="body" idx="1"/>
          </p:nvPr>
        </p:nvSpPr>
        <p:spPr>
          <a:xfrm>
            <a:off x="3810000" y="1447800"/>
            <a:ext cx="5334000" cy="4724400"/>
          </a:xfrm>
        </p:spPr>
        <p:txBody>
          <a:bodyPr/>
          <a:lstStyle/>
          <a:p>
            <a:r>
              <a:rPr lang="en-US" dirty="0"/>
              <a:t>Should be considered where appropriate</a:t>
            </a:r>
          </a:p>
          <a:p>
            <a:r>
              <a:rPr lang="en-US" dirty="0"/>
              <a:t>Avoid or minimize exposure of:</a:t>
            </a:r>
          </a:p>
          <a:p>
            <a:pPr marL="457200" lvl="1"/>
            <a:r>
              <a:rPr lang="en-US" dirty="0"/>
              <a:t>Workers to motorized traffic</a:t>
            </a:r>
          </a:p>
          <a:p>
            <a:pPr marL="457200" lvl="1"/>
            <a:r>
              <a:rPr lang="en-US" dirty="0"/>
              <a:t>Users to work activities</a:t>
            </a:r>
          </a:p>
          <a:p>
            <a:r>
              <a:rPr lang="en-US" dirty="0"/>
              <a:t>Consider Internal Traffic Control Plans (ITCP)</a:t>
            </a:r>
          </a:p>
        </p:txBody>
      </p:sp>
      <p:pic>
        <p:nvPicPr>
          <p:cNvPr id="5" name="Picture 2" descr="Person pulling the traffic drum into place"/>
          <p:cNvPicPr>
            <a:picLocks noChangeAspect="1" noChangeArrowheads="1"/>
          </p:cNvPicPr>
          <p:nvPr/>
        </p:nvPicPr>
        <p:blipFill>
          <a:blip r:embed="rId3" cstate="print"/>
          <a:srcRect l="33773" t="34375" r="43275" b="20164"/>
          <a:stretch>
            <a:fillRect/>
          </a:stretch>
        </p:blipFill>
        <p:spPr bwMode="auto">
          <a:xfrm>
            <a:off x="228600" y="1447800"/>
            <a:ext cx="3429000" cy="3818659"/>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67D75A6F-8573-3A26-CA64-86800A7DEF94}"/>
              </a:ext>
            </a:extLst>
          </p:cNvPr>
          <p:cNvSpPr/>
          <p:nvPr/>
        </p:nvSpPr>
        <p:spPr>
          <a:xfrm>
            <a:off x="2362200" y="5295767"/>
            <a:ext cx="150495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Texas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5198109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endParaRPr lang="en-US" dirty="0"/>
          </a:p>
        </p:txBody>
      </p:sp>
      <p:sp>
        <p:nvSpPr>
          <p:cNvPr id="3" name="Content Placeholder 2"/>
          <p:cNvSpPr>
            <a:spLocks noGrp="1"/>
          </p:cNvSpPr>
          <p:nvPr>
            <p:ph idx="1"/>
          </p:nvPr>
        </p:nvSpPr>
        <p:spPr>
          <a:solidFill>
            <a:schemeClr val="bg1"/>
          </a:solidFill>
        </p:spPr>
        <p:txBody>
          <a:bodyPr/>
          <a:lstStyle/>
          <a:p>
            <a:endParaRPr lang="en-US" dirty="0"/>
          </a:p>
        </p:txBody>
      </p:sp>
      <p:pic>
        <p:nvPicPr>
          <p:cNvPr id="32770" name="Picture 2" descr="Portable traffic signal at closure with stop here on red sign">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0" y="0"/>
            <a:ext cx="9144000" cy="6858000"/>
          </a:xfrm>
          <a:prstGeom prst="rect">
            <a:avLst/>
          </a:prstGeom>
          <a:solidFill>
            <a:schemeClr val="bg1"/>
          </a:solidFill>
          <a:ln w="9525">
            <a:noFill/>
            <a:miter lim="800000"/>
            <a:headEnd/>
            <a:tailEnd/>
          </a:ln>
        </p:spPr>
      </p:pic>
      <p:sp>
        <p:nvSpPr>
          <p:cNvPr id="5" name="TextBox 4"/>
          <p:cNvSpPr txBox="1"/>
          <p:nvPr/>
        </p:nvSpPr>
        <p:spPr>
          <a:xfrm>
            <a:off x="381000" y="236055"/>
            <a:ext cx="2971800" cy="1077218"/>
          </a:xfrm>
          <a:prstGeom prst="rect">
            <a:avLst/>
          </a:prstGeom>
          <a:solidFill>
            <a:schemeClr val="bg1"/>
          </a:solidFill>
        </p:spPr>
        <p:txBody>
          <a:bodyPr wrap="square" rtlCol="0">
            <a:spAutoFit/>
          </a:bodyPr>
          <a:lstStyle/>
          <a:p>
            <a:pPr algn="ctr"/>
            <a:r>
              <a:rPr lang="en-US" sz="3200" b="1" dirty="0">
                <a:latin typeface="Arial" panose="020B0604020202020204" pitchFamily="34" charset="0"/>
                <a:cs typeface="Arial" panose="020B0604020202020204" pitchFamily="34" charset="0"/>
              </a:rPr>
              <a:t>No flagger = No exposure!</a:t>
            </a:r>
          </a:p>
        </p:txBody>
      </p:sp>
      <p:sp>
        <p:nvSpPr>
          <p:cNvPr id="4" name="Google Shape;74;p1">
            <a:extLst>
              <a:ext uri="{FF2B5EF4-FFF2-40B4-BE49-F238E27FC236}">
                <a16:creationId xmlns:a16="http://schemas.microsoft.com/office/drawing/2014/main" id="{9074E999-8A5F-4236-F0A1-B1260A75A755}"/>
              </a:ext>
            </a:extLst>
          </p:cNvPr>
          <p:cNvSpPr/>
          <p:nvPr/>
        </p:nvSpPr>
        <p:spPr>
          <a:xfrm>
            <a:off x="7345680" y="6313183"/>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pic>
        <p:nvPicPr>
          <p:cNvPr id="6" name="Picture 2">
            <a:extLst>
              <a:ext uri="{FF2B5EF4-FFF2-40B4-BE49-F238E27FC236}">
                <a16:creationId xmlns:a16="http://schemas.microsoft.com/office/drawing/2014/main" id="{66467637-30B3-0668-130C-8B308C8DDFA9}"/>
              </a:ext>
              <a:ext uri="{C183D7F6-B498-43B3-948B-1728B52AA6E4}">
                <adec:decorative xmlns:adec="http://schemas.microsoft.com/office/drawing/2017/decorative" val="1"/>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3833" t="82222" r="92500" b="15556"/>
          <a:stretch/>
        </p:blipFill>
        <p:spPr bwMode="auto">
          <a:xfrm>
            <a:off x="350520" y="5638800"/>
            <a:ext cx="335280" cy="152400"/>
          </a:xfrm>
          <a:prstGeom prst="rect">
            <a:avLst/>
          </a:prstGeom>
          <a:solidFill>
            <a:schemeClr val="bg1"/>
          </a:solidFill>
          <a:ln w="9525">
            <a:noFill/>
            <a:miter lim="800000"/>
            <a:headEnd/>
            <a:tailEnd/>
          </a:ln>
        </p:spPr>
      </p:pic>
    </p:spTree>
    <p:extLst>
      <p:ext uri="{BB962C8B-B14F-4D97-AF65-F5344CB8AC3E}">
        <p14:creationId xmlns:p14="http://schemas.microsoft.com/office/powerpoint/2010/main" val="243810036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marL="690563" indent="-690563"/>
            <a:r>
              <a:rPr lang="en-US" sz="3200" dirty="0"/>
              <a:t>C. Uniformed Law Enforcement Officers</a:t>
            </a:r>
          </a:p>
        </p:txBody>
      </p:sp>
      <p:sp>
        <p:nvSpPr>
          <p:cNvPr id="4099" name="Rectangle 3"/>
          <p:cNvSpPr>
            <a:spLocks noGrp="1" noChangeArrowheads="1"/>
          </p:cNvSpPr>
          <p:nvPr>
            <p:ph type="body" idx="1"/>
          </p:nvPr>
        </p:nvSpPr>
        <p:spPr>
          <a:xfrm>
            <a:off x="533400" y="1325563"/>
            <a:ext cx="8458200" cy="4343400"/>
          </a:xfrm>
        </p:spPr>
        <p:txBody>
          <a:bodyPr/>
          <a:lstStyle/>
          <a:p>
            <a:r>
              <a:rPr lang="en-US" dirty="0"/>
              <a:t>Can:</a:t>
            </a:r>
          </a:p>
          <a:p>
            <a:pPr lvl="1"/>
            <a:r>
              <a:rPr lang="en-US" dirty="0"/>
              <a:t>Affect driver behavior, helping to maintain appropriate speeds and</a:t>
            </a:r>
          </a:p>
          <a:p>
            <a:pPr lvl="1"/>
            <a:r>
              <a:rPr lang="en-US" dirty="0"/>
              <a:t>Improve driver alertness</a:t>
            </a:r>
          </a:p>
          <a:p>
            <a:r>
              <a:rPr lang="en-US" dirty="0"/>
              <a:t>May provide:</a:t>
            </a:r>
          </a:p>
          <a:p>
            <a:pPr lvl="2"/>
            <a:r>
              <a:rPr lang="en-US" dirty="0"/>
              <a:t>Presence</a:t>
            </a:r>
          </a:p>
          <a:p>
            <a:pPr lvl="2"/>
            <a:r>
              <a:rPr lang="en-US" dirty="0"/>
              <a:t>Enforcement</a:t>
            </a:r>
          </a:p>
          <a:p>
            <a:r>
              <a:rPr lang="en-US" dirty="0"/>
              <a:t>They also need to be trained and protected!</a:t>
            </a:r>
          </a:p>
        </p:txBody>
      </p:sp>
      <p:pic>
        <p:nvPicPr>
          <p:cNvPr id="4" name="Picture 3" descr="Police vehicle next to road work ahead sign"/>
          <p:cNvPicPr>
            <a:picLocks noChangeAspect="1" noChangeArrowheads="1"/>
          </p:cNvPicPr>
          <p:nvPr/>
        </p:nvPicPr>
        <p:blipFill>
          <a:blip r:embed="rId3" cstate="print">
            <a:clrChange>
              <a:clrFrom>
                <a:srgbClr val="FFFFFF"/>
              </a:clrFrom>
              <a:clrTo>
                <a:srgbClr val="FFFFFF">
                  <a:alpha val="0"/>
                </a:srgbClr>
              </a:clrTo>
            </a:clrChange>
          </a:blip>
          <a:srcRect r="50000" b="44000"/>
          <a:stretch>
            <a:fillRect/>
          </a:stretch>
        </p:blipFill>
        <p:spPr bwMode="auto">
          <a:xfrm>
            <a:off x="5791200" y="2819400"/>
            <a:ext cx="2721601" cy="19050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5FA31B53-A626-C1BC-8231-C13A3A22BE8B}"/>
              </a:ext>
            </a:extLst>
          </p:cNvPr>
          <p:cNvSpPr/>
          <p:nvPr/>
        </p:nvSpPr>
        <p:spPr>
          <a:xfrm>
            <a:off x="7345050" y="4601309"/>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6453935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Law Enforcement Officers</a:t>
            </a:r>
          </a:p>
        </p:txBody>
      </p:sp>
      <p:sp>
        <p:nvSpPr>
          <p:cNvPr id="4099" name="Rectangle 3"/>
          <p:cNvSpPr>
            <a:spLocks noGrp="1" noChangeArrowheads="1"/>
          </p:cNvSpPr>
          <p:nvPr>
            <p:ph type="body" idx="1"/>
          </p:nvPr>
        </p:nvSpPr>
        <p:spPr>
          <a:xfrm>
            <a:off x="381000" y="1297858"/>
            <a:ext cx="8458200" cy="2895600"/>
          </a:xfrm>
        </p:spPr>
        <p:txBody>
          <a:bodyPr/>
          <a:lstStyle/>
          <a:p>
            <a:r>
              <a:rPr lang="en-US" b="1" dirty="0"/>
              <a:t>Greatest benefits:</a:t>
            </a:r>
          </a:p>
          <a:p>
            <a:pPr lvl="1"/>
            <a:r>
              <a:rPr lang="en-US" dirty="0"/>
              <a:t>Projects with high traffic speeds and volumes</a:t>
            </a:r>
          </a:p>
          <a:p>
            <a:pPr lvl="1"/>
            <a:r>
              <a:rPr lang="en-US" dirty="0"/>
              <a:t>Work zones expected to result in substantial disruption to or changes in normal traffic flow patterns</a:t>
            </a:r>
          </a:p>
        </p:txBody>
      </p:sp>
      <p:pic>
        <p:nvPicPr>
          <p:cNvPr id="34818" name="Picture 2" descr="Police vehicle behind drums on roadway">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1676400" y="3810000"/>
            <a:ext cx="5200073" cy="24384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2D504A58-DA37-78D3-879A-42442473078B}"/>
              </a:ext>
            </a:extLst>
          </p:cNvPr>
          <p:cNvSpPr/>
          <p:nvPr/>
        </p:nvSpPr>
        <p:spPr>
          <a:xfrm>
            <a:off x="5410200" y="6248400"/>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2329412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19394" y="228600"/>
            <a:ext cx="8763000" cy="838200"/>
          </a:xfrm>
        </p:spPr>
        <p:txBody>
          <a:bodyPr/>
          <a:lstStyle/>
          <a:p>
            <a:pPr>
              <a:defRPr/>
            </a:pPr>
            <a:r>
              <a:rPr lang="en-US" sz="3200" dirty="0"/>
              <a:t>Consider When:</a:t>
            </a:r>
          </a:p>
        </p:txBody>
      </p:sp>
      <p:sp>
        <p:nvSpPr>
          <p:cNvPr id="4099" name="Rectangle 3"/>
          <p:cNvSpPr>
            <a:spLocks noGrp="1" noChangeArrowheads="1"/>
          </p:cNvSpPr>
          <p:nvPr>
            <p:ph type="body" idx="1"/>
          </p:nvPr>
        </p:nvSpPr>
        <p:spPr>
          <a:xfrm>
            <a:off x="5410200" y="1325563"/>
            <a:ext cx="3505200" cy="4724400"/>
          </a:xfrm>
        </p:spPr>
        <p:txBody>
          <a:bodyPr/>
          <a:lstStyle/>
          <a:p>
            <a:r>
              <a:rPr lang="en-US" dirty="0"/>
              <a:t>Worker presence adjacent to high-speed traffic</a:t>
            </a:r>
          </a:p>
          <a:p>
            <a:r>
              <a:rPr lang="en-US" dirty="0"/>
              <a:t>Risky installation and removal</a:t>
            </a:r>
          </a:p>
          <a:p>
            <a:r>
              <a:rPr lang="en-US" dirty="0"/>
              <a:t>Complex or very short term changes may create confusion</a:t>
            </a:r>
          </a:p>
        </p:txBody>
      </p:sp>
      <p:pic>
        <p:nvPicPr>
          <p:cNvPr id="4" name="Picture 2" descr="picture of a Toledo police car in a work zone"/>
          <p:cNvPicPr>
            <a:picLocks noChangeAspect="1" noChangeArrowheads="1"/>
          </p:cNvPicPr>
          <p:nvPr/>
        </p:nvPicPr>
        <p:blipFill>
          <a:blip r:embed="rId3" cstate="print"/>
          <a:srcRect/>
          <a:stretch>
            <a:fillRect/>
          </a:stretch>
        </p:blipFill>
        <p:spPr bwMode="auto">
          <a:xfrm>
            <a:off x="262128" y="1676400"/>
            <a:ext cx="4958071" cy="3301625"/>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B6A79D37-0622-863C-C272-5A740C560CD2}"/>
              </a:ext>
            </a:extLst>
          </p:cNvPr>
          <p:cNvSpPr/>
          <p:nvPr/>
        </p:nvSpPr>
        <p:spPr>
          <a:xfrm>
            <a:off x="4305799" y="5113697"/>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17819661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Consider When (Cont.):</a:t>
            </a:r>
          </a:p>
        </p:txBody>
      </p:sp>
      <p:sp>
        <p:nvSpPr>
          <p:cNvPr id="4099" name="Rectangle 3"/>
          <p:cNvSpPr>
            <a:spLocks noGrp="1" noChangeArrowheads="1"/>
          </p:cNvSpPr>
          <p:nvPr>
            <p:ph type="body" idx="1"/>
          </p:nvPr>
        </p:nvSpPr>
        <p:spPr>
          <a:xfrm>
            <a:off x="4724400" y="1600200"/>
            <a:ext cx="4191000" cy="3657600"/>
          </a:xfrm>
        </p:spPr>
        <p:txBody>
          <a:bodyPr/>
          <a:lstStyle/>
          <a:p>
            <a:r>
              <a:rPr lang="en-US" dirty="0"/>
              <a:t>Night work</a:t>
            </a:r>
          </a:p>
          <a:p>
            <a:r>
              <a:rPr lang="en-US" dirty="0"/>
              <a:t>High crash locations</a:t>
            </a:r>
          </a:p>
          <a:p>
            <a:r>
              <a:rPr lang="en-US" dirty="0"/>
              <a:t>High volumes</a:t>
            </a:r>
          </a:p>
          <a:p>
            <a:r>
              <a:rPr lang="en-US" dirty="0"/>
              <a:t>Operations require brief stoppage of all traffic in one or both directions</a:t>
            </a:r>
          </a:p>
          <a:p>
            <a:r>
              <a:rPr lang="en-US" dirty="0"/>
              <a:t>Rolling road blocks</a:t>
            </a:r>
          </a:p>
        </p:txBody>
      </p:sp>
      <p:pic>
        <p:nvPicPr>
          <p:cNvPr id="7170" name="Picture 2" descr="Police officer standing in work zone">
            <a:extLst>
              <a:ext uri="{C183D7F6-B498-43B3-948B-1728B52AA6E4}">
                <adec:decorative xmlns:adec="http://schemas.microsoft.com/office/drawing/2017/decorative" val="0"/>
              </a:ext>
            </a:extLst>
          </p:cNvPr>
          <p:cNvPicPr>
            <a:picLocks noChangeAspect="1" noChangeArrowheads="1"/>
          </p:cNvPicPr>
          <p:nvPr/>
        </p:nvPicPr>
        <p:blipFill>
          <a:blip r:embed="rId3" cstate="print"/>
          <a:srcRect l="29283" t="34375" r="39092" b="17708"/>
          <a:stretch>
            <a:fillRect/>
          </a:stretch>
        </p:blipFill>
        <p:spPr bwMode="auto">
          <a:xfrm>
            <a:off x="445871" y="1622323"/>
            <a:ext cx="4025348" cy="34290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7050BE17-66C9-18E3-40A1-A8CF8AA061F0}"/>
              </a:ext>
            </a:extLst>
          </p:cNvPr>
          <p:cNvSpPr/>
          <p:nvPr/>
        </p:nvSpPr>
        <p:spPr>
          <a:xfrm>
            <a:off x="2743200" y="5134709"/>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Massachusetts DOT</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67916322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Consider When (Cont.):</a:t>
            </a:r>
          </a:p>
        </p:txBody>
      </p:sp>
      <p:sp>
        <p:nvSpPr>
          <p:cNvPr id="4099" name="Rectangle 3"/>
          <p:cNvSpPr>
            <a:spLocks noGrp="1" noChangeArrowheads="1"/>
          </p:cNvSpPr>
          <p:nvPr>
            <p:ph type="body" idx="1"/>
          </p:nvPr>
        </p:nvSpPr>
        <p:spPr>
          <a:xfrm>
            <a:off x="3581400" y="1752600"/>
            <a:ext cx="5105400" cy="2133600"/>
          </a:xfrm>
        </p:spPr>
        <p:txBody>
          <a:bodyPr/>
          <a:lstStyle/>
          <a:p>
            <a:r>
              <a:rPr lang="en-US" dirty="0"/>
              <a:t>Queuing is anticipated on high-speed roadways</a:t>
            </a:r>
          </a:p>
          <a:p>
            <a:r>
              <a:rPr lang="en-US" dirty="0"/>
              <a:t>Traffic presents a high risk for workers and road users</a:t>
            </a:r>
          </a:p>
        </p:txBody>
      </p:sp>
      <p:pic>
        <p:nvPicPr>
          <p:cNvPr id="36867" name="Picture 3" descr="Heavy traffic in triple lane shift designated by signs">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990600" y="1325563"/>
            <a:ext cx="2209800" cy="445643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CCB27534-4AA6-4A43-9EA5-FDC320C65BA0}"/>
              </a:ext>
            </a:extLst>
          </p:cNvPr>
          <p:cNvSpPr/>
          <p:nvPr/>
        </p:nvSpPr>
        <p:spPr>
          <a:xfrm>
            <a:off x="2286000" y="5781993"/>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FHWA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69996877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162" y="228600"/>
            <a:ext cx="6019724" cy="1070810"/>
          </a:xfrm>
        </p:spPr>
        <p:txBody>
          <a:bodyPr/>
          <a:lstStyle/>
          <a:p>
            <a:pPr>
              <a:defRPr/>
            </a:pPr>
            <a:r>
              <a:rPr lang="en-US" sz="3200" dirty="0"/>
              <a:t>Law Enforcement Officers are not Immune to Crashes!</a:t>
            </a:r>
          </a:p>
        </p:txBody>
      </p:sp>
      <p:pic>
        <p:nvPicPr>
          <p:cNvPr id="10243" name="Picture 9" descr="Police officer in. crash with firefighters trying to get the officer out of the car."/>
          <p:cNvPicPr>
            <a:picLocks noChangeAspect="1" noChangeArrowheads="1"/>
          </p:cNvPicPr>
          <p:nvPr/>
        </p:nvPicPr>
        <p:blipFill>
          <a:blip r:embed="rId3" cstate="print"/>
          <a:srcRect l="2475" t="8984" b="5078"/>
          <a:stretch>
            <a:fillRect/>
          </a:stretch>
        </p:blipFill>
        <p:spPr bwMode="auto">
          <a:xfrm>
            <a:off x="3689685" y="1441457"/>
            <a:ext cx="5073238" cy="3352800"/>
          </a:xfrm>
          <a:prstGeom prst="rect">
            <a:avLst/>
          </a:prstGeom>
          <a:noFill/>
          <a:ln w="12700">
            <a:solidFill>
              <a:srgbClr val="FFFFFF"/>
            </a:solidFill>
            <a:miter lim="800000"/>
            <a:headEnd/>
            <a:tailEnd/>
          </a:ln>
        </p:spPr>
      </p:pic>
      <p:sp>
        <p:nvSpPr>
          <p:cNvPr id="4" name="Rectangle 3"/>
          <p:cNvSpPr txBox="1">
            <a:spLocks noChangeArrowheads="1"/>
          </p:cNvSpPr>
          <p:nvPr/>
        </p:nvSpPr>
        <p:spPr bwMode="auto">
          <a:xfrm>
            <a:off x="381077" y="1524000"/>
            <a:ext cx="3124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23838" marR="0" lvl="0" indent="-223838" algn="l" defTabSz="914400" rtl="0" eaLnBrk="0" fontAlgn="base" latinLnBrk="0" hangingPunct="0">
              <a:lnSpc>
                <a:spcPct val="100000"/>
              </a:lnSpc>
              <a:spcBef>
                <a:spcPct val="20000"/>
              </a:spcBef>
              <a:spcAft>
                <a:spcPct val="0"/>
              </a:spcAft>
              <a:buClr>
                <a:srgbClr val="C00000"/>
              </a:buClr>
              <a:buSzPct val="65000"/>
              <a:buFont typeface="Wingdings" panose="05000000000000000000" pitchFamily="2" charset="2"/>
              <a:buChar char="§"/>
              <a:tabLst/>
              <a:defRP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ea typeface="+mn-ea"/>
                <a:cs typeface="+mn-cs"/>
              </a:rPr>
              <a:t>Nor</a:t>
            </a:r>
            <a:r>
              <a:rPr kumimoji="0" lang="en-US" sz="2800" b="0" i="0" u="none" strike="noStrike" kern="0" cap="none" spc="0" normalizeH="0" noProof="0" dirty="0">
                <a:ln>
                  <a:noFill/>
                </a:ln>
                <a:solidFill>
                  <a:schemeClr val="tx1"/>
                </a:solidFill>
                <a:effectLst/>
                <a:uLnTx/>
                <a:uFillTx/>
                <a:latin typeface="Arial" panose="020B0604020202020204" pitchFamily="34" charset="0"/>
                <a:ea typeface="+mn-ea"/>
                <a:cs typeface="+mn-cs"/>
              </a:rPr>
              <a:t> are they a substitute for proper temporary traffic control and positive protection</a:t>
            </a:r>
            <a:endParaRPr kumimoji="0" lang="en-US" sz="2800" b="0" i="0" u="none" strike="noStrike" kern="0" cap="none" spc="0" normalizeH="0" baseline="0" noProof="0" dirty="0">
              <a:ln>
                <a:noFill/>
              </a:ln>
              <a:solidFill>
                <a:schemeClr val="tx1"/>
              </a:solidFill>
              <a:effectLst/>
              <a:uLnTx/>
              <a:uFillTx/>
              <a:latin typeface="Arial" panose="020B0604020202020204" pitchFamily="34" charset="0"/>
              <a:ea typeface="+mn-ea"/>
              <a:cs typeface="+mn-cs"/>
            </a:endParaRPr>
          </a:p>
        </p:txBody>
      </p:sp>
      <p:sp>
        <p:nvSpPr>
          <p:cNvPr id="5" name="TextBox 4"/>
          <p:cNvSpPr txBox="1"/>
          <p:nvPr/>
        </p:nvSpPr>
        <p:spPr>
          <a:xfrm>
            <a:off x="413162" y="5001126"/>
            <a:ext cx="8197438" cy="954107"/>
          </a:xfrm>
          <a:prstGeom prst="rect">
            <a:avLst/>
          </a:prstGeom>
          <a:solidFill>
            <a:srgbClr val="FFFF99"/>
          </a:solidFill>
          <a:ln>
            <a:solidFill>
              <a:srgbClr val="C00000"/>
            </a:solidFill>
          </a:ln>
        </p:spPr>
        <p:txBody>
          <a:bodyPr wrap="square" rtlCol="0">
            <a:spAutoFit/>
          </a:bodyPr>
          <a:lstStyle/>
          <a:p>
            <a:pPr algn="ctr"/>
            <a:r>
              <a:rPr lang="en-US" sz="2800" b="1" dirty="0">
                <a:latin typeface="Arial" panose="020B0604020202020204" pitchFamily="34" charset="0"/>
                <a:cs typeface="Arial" panose="020B0604020202020204" pitchFamily="34" charset="0"/>
              </a:rPr>
              <a:t>The trooper’s vehicle should  not be  used to block a lane: It is not a TMA!</a:t>
            </a:r>
          </a:p>
        </p:txBody>
      </p:sp>
      <p:sp>
        <p:nvSpPr>
          <p:cNvPr id="3" name="Google Shape;74;p1">
            <a:extLst>
              <a:ext uri="{FF2B5EF4-FFF2-40B4-BE49-F238E27FC236}">
                <a16:creationId xmlns:a16="http://schemas.microsoft.com/office/drawing/2014/main" id="{A84E50E1-9EA8-45F9-6F4B-677528A4DE24}"/>
              </a:ext>
            </a:extLst>
          </p:cNvPr>
          <p:cNvSpPr/>
          <p:nvPr/>
        </p:nvSpPr>
        <p:spPr>
          <a:xfrm>
            <a:off x="7467600" y="4774601"/>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Virginia DOT</a:t>
            </a:r>
            <a:endParaRPr sz="1000" dirty="0">
              <a:latin typeface="Arial" panose="020B0604020202020204" pitchFamily="34" charset="0"/>
              <a:ea typeface="Verdana"/>
              <a:cs typeface="Arial" panose="020B0604020202020204" pitchFamily="34" charset="0"/>
              <a:sym typeface="Verdana"/>
            </a:endParaRPr>
          </a:p>
        </p:txBody>
      </p:sp>
      <p:pic>
        <p:nvPicPr>
          <p:cNvPr id="7" name="Picture 9" descr="Rush3&#10;&#10;Police officer in. crash with firefighters trying to get the officer out of the car.">
            <a:extLst>
              <a:ext uri="{FF2B5EF4-FFF2-40B4-BE49-F238E27FC236}">
                <a16:creationId xmlns:a16="http://schemas.microsoft.com/office/drawing/2014/main" id="{3CFC30B6-D319-34E2-0EA4-F8D4A38B5908}"/>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69857" t="59766" r="21354" b="33924"/>
          <a:stretch/>
        </p:blipFill>
        <p:spPr bwMode="auto">
          <a:xfrm>
            <a:off x="7239000" y="3429000"/>
            <a:ext cx="457200" cy="246181"/>
          </a:xfrm>
          <a:prstGeom prst="rect">
            <a:avLst/>
          </a:prstGeom>
          <a:noFill/>
          <a:ln w="12700">
            <a:noFill/>
            <a:miter lim="800000"/>
            <a:headEnd/>
            <a:tailEnd/>
          </a:ln>
        </p:spPr>
      </p:pic>
    </p:spTree>
    <p:extLst>
      <p:ext uri="{BB962C8B-B14F-4D97-AF65-F5344CB8AC3E}">
        <p14:creationId xmlns:p14="http://schemas.microsoft.com/office/powerpoint/2010/main" val="54682574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5" descr="Police vehicle behind drums in nighttime work zone"/>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372610" name="Rectangle 2"/>
          <p:cNvSpPr>
            <a:spLocks noGrp="1" noChangeArrowheads="1"/>
          </p:cNvSpPr>
          <p:nvPr>
            <p:ph type="title"/>
          </p:nvPr>
        </p:nvSpPr>
        <p:spPr>
          <a:xfrm>
            <a:off x="0" y="0"/>
            <a:ext cx="9144000" cy="1219200"/>
          </a:xfrm>
          <a:solidFill>
            <a:schemeClr val="tx1"/>
          </a:solidFill>
        </p:spPr>
        <p:txBody>
          <a:bodyPr/>
          <a:lstStyle/>
          <a:p>
            <a:pPr eaLnBrk="1" hangingPunct="1">
              <a:defRPr/>
            </a:pPr>
            <a:r>
              <a:rPr lang="en-US" sz="3600" dirty="0">
                <a:solidFill>
                  <a:schemeClr val="bg1"/>
                </a:solidFill>
              </a:rPr>
              <a:t>Position of the trooper’s vehicle should be addressed in the TTC Plan!</a:t>
            </a:r>
          </a:p>
        </p:txBody>
      </p:sp>
      <p:sp>
        <p:nvSpPr>
          <p:cNvPr id="2" name="Google Shape;74;p1">
            <a:extLst>
              <a:ext uri="{FF2B5EF4-FFF2-40B4-BE49-F238E27FC236}">
                <a16:creationId xmlns:a16="http://schemas.microsoft.com/office/drawing/2014/main" id="{97B0F5CA-F94F-FE19-53E4-C9308B85EFC4}"/>
              </a:ext>
            </a:extLst>
          </p:cNvPr>
          <p:cNvSpPr/>
          <p:nvPr/>
        </p:nvSpPr>
        <p:spPr>
          <a:xfrm>
            <a:off x="8077200" y="6588959"/>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90506510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descr="Lane closure rendering overhead view"/>
          <p:cNvSpPr>
            <a:spLocks noChangeArrowheads="1"/>
          </p:cNvSpPr>
          <p:nvPr/>
        </p:nvSpPr>
        <p:spPr bwMode="auto">
          <a:xfrm>
            <a:off x="1371600" y="1828800"/>
            <a:ext cx="419100" cy="1143000"/>
          </a:xfrm>
          <a:prstGeom prst="rect">
            <a:avLst/>
          </a:prstGeom>
          <a:pattFill prst="wdUpDiag">
            <a:fgClr>
              <a:srgbClr val="FF6600"/>
            </a:fgClr>
            <a:bgClr>
              <a:srgbClr val="FFFF00"/>
            </a:bgClr>
          </a:patt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891" name="Rectangle 3" descr="Lane closure rendering overhead view"/>
          <p:cNvSpPr>
            <a:spLocks noChangeArrowheads="1"/>
          </p:cNvSpPr>
          <p:nvPr/>
        </p:nvSpPr>
        <p:spPr bwMode="auto">
          <a:xfrm>
            <a:off x="304800" y="76200"/>
            <a:ext cx="228600" cy="6705600"/>
          </a:xfrm>
          <a:prstGeom prst="rect">
            <a:avLst/>
          </a:prstGeom>
          <a:pattFill prst="pct75">
            <a:fgClr>
              <a:srgbClr val="000000"/>
            </a:fgClr>
            <a:bgClr>
              <a:schemeClr val="tx2"/>
            </a:bgClr>
          </a:pattFill>
          <a:ln w="19050">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892" name="Rectangle 4" descr="Lane closure rendering overhead view"/>
          <p:cNvSpPr>
            <a:spLocks noChangeArrowheads="1"/>
          </p:cNvSpPr>
          <p:nvPr/>
        </p:nvSpPr>
        <p:spPr bwMode="auto">
          <a:xfrm>
            <a:off x="1879600" y="76200"/>
            <a:ext cx="228600" cy="6705600"/>
          </a:xfrm>
          <a:prstGeom prst="rect">
            <a:avLst/>
          </a:prstGeom>
          <a:pattFill prst="pct75">
            <a:fgClr>
              <a:srgbClr val="000000"/>
            </a:fgClr>
            <a:bgClr>
              <a:schemeClr val="tx2"/>
            </a:bgClr>
          </a:pattFill>
          <a:ln w="12700">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893" name="Rectangle 5"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295400" y="381000"/>
            <a:ext cx="533400" cy="6248400"/>
          </a:xfrm>
          <a:prstGeom prst="rect">
            <a:avLst/>
          </a:prstGeom>
          <a:noFill/>
          <a:ln w="57150">
            <a:noFill/>
            <a:miter lim="800000"/>
            <a:headEnd/>
            <a:tailEnd/>
          </a:ln>
        </p:spPr>
        <p:txBody>
          <a:bodyPr wrap="none" anchor="ctr"/>
          <a:lstStyle/>
          <a:p>
            <a:endParaRPr lang="en-US" dirty="0">
              <a:latin typeface="Arial" panose="020B0604020202020204" pitchFamily="34" charset="0"/>
            </a:endParaRPr>
          </a:p>
        </p:txBody>
      </p:sp>
      <p:sp>
        <p:nvSpPr>
          <p:cNvPr id="37894" name="Line 6" descr="Lane closure rendering overhead view">
            <a:extLst>
              <a:ext uri="{C183D7F6-B498-43B3-948B-1728B52AA6E4}">
                <adec:decorative xmlns:adec="http://schemas.microsoft.com/office/drawing/2017/decorative" val="1"/>
              </a:ext>
            </a:extLst>
          </p:cNvPr>
          <p:cNvSpPr>
            <a:spLocks noChangeShapeType="1"/>
          </p:cNvSpPr>
          <p:nvPr/>
        </p:nvSpPr>
        <p:spPr bwMode="auto">
          <a:xfrm>
            <a:off x="1219200" y="76200"/>
            <a:ext cx="1588" cy="6705600"/>
          </a:xfrm>
          <a:prstGeom prst="line">
            <a:avLst/>
          </a:prstGeom>
          <a:noFill/>
          <a:ln w="28575">
            <a:solidFill>
              <a:schemeClr val="tx1"/>
            </a:solidFill>
            <a:prstDash val="lgDash"/>
            <a:round/>
            <a:headEnd/>
            <a:tailEnd/>
          </a:ln>
        </p:spPr>
        <p:txBody>
          <a:bodyPr anchor="ctr"/>
          <a:lstStyle/>
          <a:p>
            <a:endParaRPr lang="en-US" dirty="0">
              <a:latin typeface="Arial" panose="020B0604020202020204" pitchFamily="34" charset="0"/>
            </a:endParaRPr>
          </a:p>
        </p:txBody>
      </p:sp>
      <p:sp>
        <p:nvSpPr>
          <p:cNvPr id="37895" name="Line 7" descr="Lane closure rendering overhead view">
            <a:extLst>
              <a:ext uri="{C183D7F6-B498-43B3-948B-1728B52AA6E4}">
                <adec:decorative xmlns:adec="http://schemas.microsoft.com/office/drawing/2017/decorative" val="1"/>
              </a:ext>
            </a:extLst>
          </p:cNvPr>
          <p:cNvSpPr>
            <a:spLocks noChangeShapeType="1"/>
          </p:cNvSpPr>
          <p:nvPr/>
        </p:nvSpPr>
        <p:spPr bwMode="auto">
          <a:xfrm flipV="1">
            <a:off x="914400" y="5867400"/>
            <a:ext cx="0" cy="381000"/>
          </a:xfrm>
          <a:prstGeom prst="line">
            <a:avLst/>
          </a:prstGeom>
          <a:noFill/>
          <a:ln w="57150">
            <a:solidFill>
              <a:schemeClr val="tx1"/>
            </a:solidFill>
            <a:round/>
            <a:headEnd/>
            <a:tailEnd type="triangle" w="med" len="med"/>
          </a:ln>
        </p:spPr>
        <p:txBody>
          <a:bodyPr anchor="ctr"/>
          <a:lstStyle/>
          <a:p>
            <a:endParaRPr lang="en-US" dirty="0">
              <a:latin typeface="Arial" panose="020B0604020202020204" pitchFamily="34" charset="0"/>
            </a:endParaRPr>
          </a:p>
        </p:txBody>
      </p:sp>
      <p:sp>
        <p:nvSpPr>
          <p:cNvPr id="37896" name="Line 8" descr="Lane closure rendering overhead view">
            <a:extLst>
              <a:ext uri="{C183D7F6-B498-43B3-948B-1728B52AA6E4}">
                <adec:decorative xmlns:adec="http://schemas.microsoft.com/office/drawing/2017/decorative" val="1"/>
              </a:ext>
            </a:extLst>
          </p:cNvPr>
          <p:cNvSpPr>
            <a:spLocks noChangeShapeType="1"/>
          </p:cNvSpPr>
          <p:nvPr/>
        </p:nvSpPr>
        <p:spPr bwMode="auto">
          <a:xfrm flipV="1">
            <a:off x="1524000" y="5867400"/>
            <a:ext cx="0" cy="381000"/>
          </a:xfrm>
          <a:prstGeom prst="line">
            <a:avLst/>
          </a:prstGeom>
          <a:noFill/>
          <a:ln w="57150">
            <a:solidFill>
              <a:schemeClr val="tx1"/>
            </a:solidFill>
            <a:round/>
            <a:headEnd/>
            <a:tailEnd type="triangle" w="med" len="med"/>
          </a:ln>
        </p:spPr>
        <p:txBody>
          <a:bodyPr anchor="ctr"/>
          <a:lstStyle/>
          <a:p>
            <a:endParaRPr lang="en-US" dirty="0">
              <a:latin typeface="Arial" panose="020B0604020202020204" pitchFamily="34" charset="0"/>
            </a:endParaRPr>
          </a:p>
        </p:txBody>
      </p:sp>
      <p:sp>
        <p:nvSpPr>
          <p:cNvPr id="37897" name="Line 9" descr="Lane closure rendering overhead view">
            <a:extLst>
              <a:ext uri="{C183D7F6-B498-43B3-948B-1728B52AA6E4}">
                <adec:decorative xmlns:adec="http://schemas.microsoft.com/office/drawing/2017/decorative" val="1"/>
              </a:ext>
            </a:extLst>
          </p:cNvPr>
          <p:cNvSpPr>
            <a:spLocks noChangeShapeType="1"/>
          </p:cNvSpPr>
          <p:nvPr/>
        </p:nvSpPr>
        <p:spPr bwMode="auto">
          <a:xfrm flipV="1">
            <a:off x="914400" y="457200"/>
            <a:ext cx="0" cy="381000"/>
          </a:xfrm>
          <a:prstGeom prst="line">
            <a:avLst/>
          </a:prstGeom>
          <a:noFill/>
          <a:ln w="57150">
            <a:solidFill>
              <a:schemeClr val="tx1"/>
            </a:solidFill>
            <a:round/>
            <a:headEnd/>
            <a:tailEnd type="triangle" w="med" len="med"/>
          </a:ln>
        </p:spPr>
        <p:txBody>
          <a:bodyPr anchor="ctr"/>
          <a:lstStyle/>
          <a:p>
            <a:endParaRPr lang="en-US" dirty="0">
              <a:latin typeface="Arial" panose="020B0604020202020204" pitchFamily="34" charset="0"/>
            </a:endParaRPr>
          </a:p>
        </p:txBody>
      </p:sp>
      <p:sp>
        <p:nvSpPr>
          <p:cNvPr id="37898" name="Line 10" descr="Lane closure rendering overhead view">
            <a:extLst>
              <a:ext uri="{C183D7F6-B498-43B3-948B-1728B52AA6E4}">
                <adec:decorative xmlns:adec="http://schemas.microsoft.com/office/drawing/2017/decorative" val="1"/>
              </a:ext>
            </a:extLst>
          </p:cNvPr>
          <p:cNvSpPr>
            <a:spLocks noChangeShapeType="1"/>
          </p:cNvSpPr>
          <p:nvPr/>
        </p:nvSpPr>
        <p:spPr bwMode="auto">
          <a:xfrm flipV="1">
            <a:off x="1511300" y="457200"/>
            <a:ext cx="0" cy="381000"/>
          </a:xfrm>
          <a:prstGeom prst="line">
            <a:avLst/>
          </a:prstGeom>
          <a:noFill/>
          <a:ln w="57150">
            <a:solidFill>
              <a:schemeClr val="tx1"/>
            </a:solidFill>
            <a:round/>
            <a:headEnd/>
            <a:tailEnd type="triangle" w="med" len="med"/>
          </a:ln>
        </p:spPr>
        <p:txBody>
          <a:bodyPr anchor="ctr"/>
          <a:lstStyle/>
          <a:p>
            <a:endParaRPr lang="en-US" dirty="0">
              <a:latin typeface="Arial" panose="020B0604020202020204" pitchFamily="34" charset="0"/>
            </a:endParaRPr>
          </a:p>
        </p:txBody>
      </p:sp>
      <p:sp>
        <p:nvSpPr>
          <p:cNvPr id="37899" name="Rectangle 11"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600200" y="49530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00" name="Rectangle 12"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219200" y="23622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01" name="Rectangle 13"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219200" y="1676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02" name="Rectangle 14"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219200" y="37338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03" name="Rectangle 15"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219200" y="30480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04" name="Rectangle 16"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219200" y="2819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05" name="Rectangle 17"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219200" y="25908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06" name="Rectangle 18"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219200" y="32766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07" name="Rectangle 19"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219200" y="35052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08" name="Rectangle 20"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295400" y="4343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09" name="Rectangle 21"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371600" y="44958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10" name="Rectangle 22"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447800" y="46482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11" name="Rectangle 23"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524000" y="48006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12" name="Line 24" descr="Lane closure rendering overhead view">
            <a:extLst>
              <a:ext uri="{C183D7F6-B498-43B3-948B-1728B52AA6E4}">
                <adec:decorative xmlns:adec="http://schemas.microsoft.com/office/drawing/2017/decorative" val="1"/>
              </a:ext>
            </a:extLst>
          </p:cNvPr>
          <p:cNvSpPr>
            <a:spLocks noChangeShapeType="1"/>
          </p:cNvSpPr>
          <p:nvPr/>
        </p:nvSpPr>
        <p:spPr bwMode="auto">
          <a:xfrm>
            <a:off x="584200" y="76200"/>
            <a:ext cx="0" cy="6705600"/>
          </a:xfrm>
          <a:prstGeom prst="line">
            <a:avLst/>
          </a:prstGeom>
          <a:noFill/>
          <a:ln w="38100">
            <a:solidFill>
              <a:schemeClr val="tx1"/>
            </a:solidFill>
            <a:round/>
            <a:headEnd/>
            <a:tailEnd/>
          </a:ln>
        </p:spPr>
        <p:txBody>
          <a:bodyPr anchor="ctr"/>
          <a:lstStyle/>
          <a:p>
            <a:endParaRPr lang="en-US" dirty="0">
              <a:latin typeface="Arial" panose="020B0604020202020204" pitchFamily="34" charset="0"/>
            </a:endParaRPr>
          </a:p>
        </p:txBody>
      </p:sp>
      <p:sp>
        <p:nvSpPr>
          <p:cNvPr id="37913" name="Rectangle 25"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219200" y="3962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14" name="Rectangle 26"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219200" y="41910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15" name="Line 27" descr="Lane closure rendering overhead view">
            <a:extLst>
              <a:ext uri="{C183D7F6-B498-43B3-948B-1728B52AA6E4}">
                <adec:decorative xmlns:adec="http://schemas.microsoft.com/office/drawing/2017/decorative" val="1"/>
              </a:ext>
            </a:extLst>
          </p:cNvPr>
          <p:cNvSpPr>
            <a:spLocks noChangeShapeType="1"/>
          </p:cNvSpPr>
          <p:nvPr/>
        </p:nvSpPr>
        <p:spPr bwMode="auto">
          <a:xfrm>
            <a:off x="1828800" y="76200"/>
            <a:ext cx="0" cy="6705600"/>
          </a:xfrm>
          <a:prstGeom prst="line">
            <a:avLst/>
          </a:prstGeom>
          <a:noFill/>
          <a:ln w="38100">
            <a:solidFill>
              <a:schemeClr val="tx1"/>
            </a:solidFill>
            <a:round/>
            <a:headEnd/>
            <a:tailEnd/>
          </a:ln>
        </p:spPr>
        <p:txBody>
          <a:bodyPr anchor="ctr"/>
          <a:lstStyle/>
          <a:p>
            <a:endParaRPr lang="en-US" dirty="0">
              <a:latin typeface="Arial" panose="020B0604020202020204" pitchFamily="34" charset="0"/>
            </a:endParaRPr>
          </a:p>
        </p:txBody>
      </p:sp>
      <p:sp>
        <p:nvSpPr>
          <p:cNvPr id="37916" name="Rectangle 29"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676400" y="5105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17" name="Rectangle 30"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828800" y="52578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18" name="Rectangle 31"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219200" y="21336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19" name="Rectangle 32"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219200" y="19050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20" name="AutoShape 63"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828800" y="56388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21" name="AutoShape 64"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828800" y="60198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22" name="AutoShape 65"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1828800" y="64008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2370626" name="Rectangle 66"/>
          <p:cNvSpPr>
            <a:spLocks noGrp="1" noChangeArrowheads="1"/>
          </p:cNvSpPr>
          <p:nvPr>
            <p:ph type="body" idx="1"/>
          </p:nvPr>
        </p:nvSpPr>
        <p:spPr>
          <a:xfrm>
            <a:off x="2438400" y="228600"/>
            <a:ext cx="6477000" cy="5562600"/>
          </a:xfrm>
          <a:solidFill>
            <a:schemeClr val="bg1"/>
          </a:solidFill>
          <a:ln w="38100">
            <a:solidFill>
              <a:srgbClr val="FF3617"/>
            </a:solidFill>
          </a:ln>
        </p:spPr>
        <p:txBody>
          <a:bodyPr/>
          <a:lstStyle/>
          <a:p>
            <a:pPr marL="231775" indent="-231775" eaLnBrk="1" hangingPunct="1"/>
            <a:r>
              <a:rPr lang="en-US" dirty="0"/>
              <a:t>BEFORE the transition</a:t>
            </a:r>
          </a:p>
          <a:p>
            <a:pPr lvl="1" eaLnBrk="1" hangingPunct="1"/>
            <a:r>
              <a:rPr lang="en-US" dirty="0"/>
              <a:t>NOT IN BUFFER</a:t>
            </a:r>
          </a:p>
          <a:p>
            <a:pPr marL="231775" indent="-231775" eaLnBrk="1" hangingPunct="1"/>
            <a:r>
              <a:rPr lang="en-US" dirty="0"/>
              <a:t>On the SHOULDER or MEDIAN</a:t>
            </a:r>
          </a:p>
          <a:p>
            <a:pPr marL="231775" indent="-231775" eaLnBrk="1" hangingPunct="1"/>
            <a:r>
              <a:rPr lang="en-US" dirty="0"/>
              <a:t>Between the 2</a:t>
            </a:r>
            <a:r>
              <a:rPr lang="en-US" baseline="30000" dirty="0"/>
              <a:t>nd</a:t>
            </a:r>
            <a:r>
              <a:rPr lang="en-US" dirty="0"/>
              <a:t> &amp; 3</a:t>
            </a:r>
            <a:r>
              <a:rPr lang="en-US" baseline="30000" dirty="0"/>
              <a:t>rd</a:t>
            </a:r>
            <a:r>
              <a:rPr lang="en-US" dirty="0"/>
              <a:t> sign</a:t>
            </a:r>
          </a:p>
          <a:p>
            <a:pPr lvl="1" eaLnBrk="1" hangingPunct="1"/>
            <a:r>
              <a:rPr lang="en-US" dirty="0"/>
              <a:t>Where we need the motorists to pay most attention to what they need to do ahead.</a:t>
            </a:r>
            <a:r>
              <a:rPr lang="en-US" sz="2400" dirty="0"/>
              <a:t> </a:t>
            </a:r>
          </a:p>
          <a:p>
            <a:pPr marL="231775" indent="-231775" eaLnBrk="1" hangingPunct="1"/>
            <a:r>
              <a:rPr lang="en-US" dirty="0"/>
              <a:t>Consider facing traffic</a:t>
            </a:r>
          </a:p>
          <a:p>
            <a:pPr marL="231775" indent="-231775" eaLnBrk="1" hangingPunct="1"/>
            <a:r>
              <a:rPr lang="en-US" dirty="0"/>
              <a:t>Headlights OFF, emergency lights ON</a:t>
            </a:r>
          </a:p>
        </p:txBody>
      </p:sp>
      <p:sp>
        <p:nvSpPr>
          <p:cNvPr id="2370628" name="AutoShape 68"/>
          <p:cNvSpPr>
            <a:spLocks noChangeArrowheads="1"/>
          </p:cNvSpPr>
          <p:nvPr/>
        </p:nvSpPr>
        <p:spPr bwMode="auto">
          <a:xfrm>
            <a:off x="2438400" y="6172200"/>
            <a:ext cx="6400800" cy="533400"/>
          </a:xfrm>
          <a:prstGeom prst="wedgeRectCallout">
            <a:avLst>
              <a:gd name="adj1" fmla="val -55242"/>
              <a:gd name="adj2" fmla="val -81668"/>
            </a:avLst>
          </a:prstGeom>
          <a:solidFill>
            <a:schemeClr val="tx1"/>
          </a:solidFill>
          <a:ln w="9525">
            <a:solidFill>
              <a:schemeClr val="tx1"/>
            </a:solidFill>
            <a:miter lim="800000"/>
            <a:headEnd/>
            <a:tailEnd/>
          </a:ln>
        </p:spPr>
        <p:txBody>
          <a:bodyPr/>
          <a:lstStyle/>
          <a:p>
            <a:pPr algn="ctr" eaLnBrk="1" hangingPunct="1"/>
            <a:r>
              <a:rPr lang="en-US" sz="3200" b="1" dirty="0">
                <a:solidFill>
                  <a:schemeClr val="accent3"/>
                </a:solidFill>
                <a:latin typeface="Arial" panose="020B0604020202020204" pitchFamily="34" charset="0"/>
              </a:rPr>
              <a:t>TROOPER SHOULD BE HERE!</a:t>
            </a:r>
          </a:p>
        </p:txBody>
      </p:sp>
      <p:grpSp>
        <p:nvGrpSpPr>
          <p:cNvPr id="2" name="Group 69" descr="Lane closure rendering overhead view">
            <a:extLst>
              <a:ext uri="{C183D7F6-B498-43B3-948B-1728B52AA6E4}">
                <adec:decorative xmlns:adec="http://schemas.microsoft.com/office/drawing/2017/decorative" val="1"/>
              </a:ext>
            </a:extLst>
          </p:cNvPr>
          <p:cNvGrpSpPr>
            <a:grpSpLocks noChangeAspect="1"/>
          </p:cNvGrpSpPr>
          <p:nvPr/>
        </p:nvGrpSpPr>
        <p:grpSpPr bwMode="auto">
          <a:xfrm flipH="1">
            <a:off x="1981200" y="5181600"/>
            <a:ext cx="457200" cy="271463"/>
            <a:chOff x="3840" y="1440"/>
            <a:chExt cx="1344" cy="768"/>
          </a:xfrm>
        </p:grpSpPr>
        <p:sp>
          <p:nvSpPr>
            <p:cNvPr id="37929" name="Rectangle 70"/>
            <p:cNvSpPr>
              <a:spLocks noChangeAspect="1" noChangeArrowheads="1"/>
            </p:cNvSpPr>
            <p:nvPr/>
          </p:nvSpPr>
          <p:spPr bwMode="auto">
            <a:xfrm>
              <a:off x="3840" y="1440"/>
              <a:ext cx="1344" cy="768"/>
            </a:xfrm>
            <a:prstGeom prst="rect">
              <a:avLst/>
            </a:prstGeom>
            <a:solidFill>
              <a:srgbClr val="0000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grpSp>
          <p:nvGrpSpPr>
            <p:cNvPr id="3" name="Group 71"/>
            <p:cNvGrpSpPr>
              <a:grpSpLocks noChangeAspect="1"/>
            </p:cNvGrpSpPr>
            <p:nvPr/>
          </p:nvGrpSpPr>
          <p:grpSpPr bwMode="auto">
            <a:xfrm>
              <a:off x="3888" y="1488"/>
              <a:ext cx="1276" cy="672"/>
              <a:chOff x="3744" y="1344"/>
              <a:chExt cx="1276" cy="672"/>
            </a:xfrm>
          </p:grpSpPr>
          <p:sp>
            <p:nvSpPr>
              <p:cNvPr id="37931" name="Oval 72"/>
              <p:cNvSpPr>
                <a:spLocks noChangeAspect="1" noChangeArrowheads="1"/>
              </p:cNvSpPr>
              <p:nvPr/>
            </p:nvSpPr>
            <p:spPr bwMode="auto">
              <a:xfrm>
                <a:off x="3744" y="1612"/>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37932" name="Oval 73"/>
              <p:cNvSpPr>
                <a:spLocks noChangeAspect="1" noChangeArrowheads="1"/>
              </p:cNvSpPr>
              <p:nvPr/>
            </p:nvSpPr>
            <p:spPr bwMode="auto">
              <a:xfrm>
                <a:off x="3944" y="1614"/>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37933" name="Oval 74"/>
              <p:cNvSpPr>
                <a:spLocks noChangeAspect="1" noChangeArrowheads="1"/>
              </p:cNvSpPr>
              <p:nvPr/>
            </p:nvSpPr>
            <p:spPr bwMode="auto">
              <a:xfrm>
                <a:off x="4120" y="1608"/>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37934" name="Oval 75"/>
              <p:cNvSpPr>
                <a:spLocks noChangeAspect="1" noChangeArrowheads="1"/>
              </p:cNvSpPr>
              <p:nvPr/>
            </p:nvSpPr>
            <p:spPr bwMode="auto">
              <a:xfrm>
                <a:off x="4320" y="1610"/>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37935" name="Oval 76"/>
              <p:cNvSpPr>
                <a:spLocks noChangeAspect="1" noChangeArrowheads="1"/>
              </p:cNvSpPr>
              <p:nvPr/>
            </p:nvSpPr>
            <p:spPr bwMode="auto">
              <a:xfrm>
                <a:off x="4520" y="1612"/>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37936" name="Oval 77"/>
              <p:cNvSpPr>
                <a:spLocks noChangeAspect="1" noChangeArrowheads="1"/>
              </p:cNvSpPr>
              <p:nvPr/>
            </p:nvSpPr>
            <p:spPr bwMode="auto">
              <a:xfrm>
                <a:off x="4656" y="1344"/>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37937" name="Oval 78"/>
              <p:cNvSpPr>
                <a:spLocks noChangeAspect="1" noChangeArrowheads="1"/>
              </p:cNvSpPr>
              <p:nvPr/>
            </p:nvSpPr>
            <p:spPr bwMode="auto">
              <a:xfrm>
                <a:off x="4770" y="1460"/>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37938" name="Oval 79"/>
              <p:cNvSpPr>
                <a:spLocks noChangeAspect="1" noChangeArrowheads="1"/>
              </p:cNvSpPr>
              <p:nvPr/>
            </p:nvSpPr>
            <p:spPr bwMode="auto">
              <a:xfrm>
                <a:off x="4876" y="1598"/>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37939" name="Oval 80"/>
              <p:cNvSpPr>
                <a:spLocks noChangeAspect="1" noChangeArrowheads="1"/>
              </p:cNvSpPr>
              <p:nvPr/>
            </p:nvSpPr>
            <p:spPr bwMode="auto">
              <a:xfrm>
                <a:off x="4770" y="1728"/>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37940" name="Oval 81"/>
              <p:cNvSpPr>
                <a:spLocks noChangeAspect="1" noChangeArrowheads="1"/>
              </p:cNvSpPr>
              <p:nvPr/>
            </p:nvSpPr>
            <p:spPr bwMode="auto">
              <a:xfrm>
                <a:off x="4656" y="1872"/>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grpSp>
      </p:grpSp>
      <p:sp>
        <p:nvSpPr>
          <p:cNvPr id="37926" name="AutoShape 82"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289560" y="56388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27" name="AutoShape 83"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289560" y="60198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7928" name="AutoShape 84" descr="Lane closure rendering overhead view">
            <a:extLst>
              <a:ext uri="{C183D7F6-B498-43B3-948B-1728B52AA6E4}">
                <adec:decorative xmlns:adec="http://schemas.microsoft.com/office/drawing/2017/decorative" val="1"/>
              </a:ext>
            </a:extLst>
          </p:cNvPr>
          <p:cNvSpPr>
            <a:spLocks noChangeArrowheads="1"/>
          </p:cNvSpPr>
          <p:nvPr/>
        </p:nvSpPr>
        <p:spPr bwMode="auto">
          <a:xfrm>
            <a:off x="289560" y="64008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4" name="Google Shape;74;p1">
            <a:extLst>
              <a:ext uri="{FF2B5EF4-FFF2-40B4-BE49-F238E27FC236}">
                <a16:creationId xmlns:a16="http://schemas.microsoft.com/office/drawing/2014/main" id="{273D23A3-9ED8-0BFA-8F6E-4589AF21DE5C}"/>
              </a:ext>
            </a:extLst>
          </p:cNvPr>
          <p:cNvSpPr/>
          <p:nvPr/>
        </p:nvSpPr>
        <p:spPr>
          <a:xfrm>
            <a:off x="2460171" y="5466576"/>
            <a:ext cx="1828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559396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370626">
                                            <p:bg/>
                                          </p:spTgt>
                                        </p:tgtEl>
                                        <p:attrNameLst>
                                          <p:attrName>style.visibility</p:attrName>
                                        </p:attrNameLst>
                                      </p:cBhvr>
                                      <p:to>
                                        <p:strVal val="visible"/>
                                      </p:to>
                                    </p:set>
                                    <p:anim calcmode="lin" valueType="num">
                                      <p:cBhvr>
                                        <p:cTn id="7" dur="500" fill="hold"/>
                                        <p:tgtEl>
                                          <p:spTgt spid="2370626">
                                            <p:bg/>
                                          </p:spTgt>
                                        </p:tgtEl>
                                        <p:attrNameLst>
                                          <p:attrName>ppt_w</p:attrName>
                                        </p:attrNameLst>
                                      </p:cBhvr>
                                      <p:tavLst>
                                        <p:tav tm="0">
                                          <p:val>
                                            <p:fltVal val="0"/>
                                          </p:val>
                                        </p:tav>
                                        <p:tav tm="100000">
                                          <p:val>
                                            <p:strVal val="#ppt_w"/>
                                          </p:val>
                                        </p:tav>
                                      </p:tavLst>
                                    </p:anim>
                                    <p:anim calcmode="lin" valueType="num">
                                      <p:cBhvr>
                                        <p:cTn id="8" dur="500" fill="hold"/>
                                        <p:tgtEl>
                                          <p:spTgt spid="2370626">
                                            <p:bg/>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370626">
                                            <p:txEl>
                                              <p:pRg st="0" end="0"/>
                                            </p:txEl>
                                          </p:spTgt>
                                        </p:tgtEl>
                                        <p:attrNameLst>
                                          <p:attrName>style.visibility</p:attrName>
                                        </p:attrNameLst>
                                      </p:cBhvr>
                                      <p:to>
                                        <p:strVal val="visible"/>
                                      </p:to>
                                    </p:set>
                                    <p:anim calcmode="lin" valueType="num">
                                      <p:cBhvr>
                                        <p:cTn id="13" dur="500" fill="hold"/>
                                        <p:tgtEl>
                                          <p:spTgt spid="237062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2370626">
                                            <p:txEl>
                                              <p:pRg st="0" end="0"/>
                                            </p:txEl>
                                          </p:spTgt>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2370626">
                                            <p:txEl>
                                              <p:pRg st="1" end="1"/>
                                            </p:txEl>
                                          </p:spTgt>
                                        </p:tgtEl>
                                        <p:attrNameLst>
                                          <p:attrName>style.visibility</p:attrName>
                                        </p:attrNameLst>
                                      </p:cBhvr>
                                      <p:to>
                                        <p:strVal val="visible"/>
                                      </p:to>
                                    </p:set>
                                    <p:anim calcmode="lin" valueType="num">
                                      <p:cBhvr>
                                        <p:cTn id="17" dur="500" fill="hold"/>
                                        <p:tgtEl>
                                          <p:spTgt spid="2370626">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237062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2370626">
                                            <p:txEl>
                                              <p:pRg st="2" end="2"/>
                                            </p:txEl>
                                          </p:spTgt>
                                        </p:tgtEl>
                                        <p:attrNameLst>
                                          <p:attrName>style.visibility</p:attrName>
                                        </p:attrNameLst>
                                      </p:cBhvr>
                                      <p:to>
                                        <p:strVal val="visible"/>
                                      </p:to>
                                    </p:set>
                                    <p:anim calcmode="lin" valueType="num">
                                      <p:cBhvr>
                                        <p:cTn id="23" dur="500" fill="hold"/>
                                        <p:tgtEl>
                                          <p:spTgt spid="2370626">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237062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2370626">
                                            <p:txEl>
                                              <p:pRg st="3" end="3"/>
                                            </p:txEl>
                                          </p:spTgt>
                                        </p:tgtEl>
                                        <p:attrNameLst>
                                          <p:attrName>style.visibility</p:attrName>
                                        </p:attrNameLst>
                                      </p:cBhvr>
                                      <p:to>
                                        <p:strVal val="visible"/>
                                      </p:to>
                                    </p:set>
                                    <p:anim calcmode="lin" valueType="num">
                                      <p:cBhvr>
                                        <p:cTn id="29" dur="500" fill="hold"/>
                                        <p:tgtEl>
                                          <p:spTgt spid="2370626">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2370626">
                                            <p:txEl>
                                              <p:pRg st="3" end="3"/>
                                            </p:txEl>
                                          </p:spTgt>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2370626">
                                            <p:txEl>
                                              <p:pRg st="4" end="4"/>
                                            </p:txEl>
                                          </p:spTgt>
                                        </p:tgtEl>
                                        <p:attrNameLst>
                                          <p:attrName>style.visibility</p:attrName>
                                        </p:attrNameLst>
                                      </p:cBhvr>
                                      <p:to>
                                        <p:strVal val="visible"/>
                                      </p:to>
                                    </p:set>
                                    <p:anim calcmode="lin" valueType="num">
                                      <p:cBhvr>
                                        <p:cTn id="33" dur="500" fill="hold"/>
                                        <p:tgtEl>
                                          <p:spTgt spid="2370626">
                                            <p:txEl>
                                              <p:pRg st="4" end="4"/>
                                            </p:txEl>
                                          </p:spTgt>
                                        </p:tgtEl>
                                        <p:attrNameLst>
                                          <p:attrName>ppt_w</p:attrName>
                                        </p:attrNameLst>
                                      </p:cBhvr>
                                      <p:tavLst>
                                        <p:tav tm="0">
                                          <p:val>
                                            <p:fltVal val="0"/>
                                          </p:val>
                                        </p:tav>
                                        <p:tav tm="100000">
                                          <p:val>
                                            <p:strVal val="#ppt_w"/>
                                          </p:val>
                                        </p:tav>
                                      </p:tavLst>
                                    </p:anim>
                                    <p:anim calcmode="lin" valueType="num">
                                      <p:cBhvr>
                                        <p:cTn id="34" dur="500" fill="hold"/>
                                        <p:tgtEl>
                                          <p:spTgt spid="2370626">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grpId="0" nodeType="clickEffect">
                                  <p:stCondLst>
                                    <p:cond delay="0"/>
                                  </p:stCondLst>
                                  <p:childTnLst>
                                    <p:set>
                                      <p:cBhvr>
                                        <p:cTn id="38" dur="1" fill="hold">
                                          <p:stCondLst>
                                            <p:cond delay="0"/>
                                          </p:stCondLst>
                                        </p:cTn>
                                        <p:tgtEl>
                                          <p:spTgt spid="2370626">
                                            <p:txEl>
                                              <p:pRg st="5" end="5"/>
                                            </p:txEl>
                                          </p:spTgt>
                                        </p:tgtEl>
                                        <p:attrNameLst>
                                          <p:attrName>style.visibility</p:attrName>
                                        </p:attrNameLst>
                                      </p:cBhvr>
                                      <p:to>
                                        <p:strVal val="visible"/>
                                      </p:to>
                                    </p:set>
                                    <p:anim calcmode="lin" valueType="num">
                                      <p:cBhvr>
                                        <p:cTn id="39" dur="500" fill="hold"/>
                                        <p:tgtEl>
                                          <p:spTgt spid="2370626">
                                            <p:txEl>
                                              <p:pRg st="5" end="5"/>
                                            </p:txEl>
                                          </p:spTgt>
                                        </p:tgtEl>
                                        <p:attrNameLst>
                                          <p:attrName>ppt_w</p:attrName>
                                        </p:attrNameLst>
                                      </p:cBhvr>
                                      <p:tavLst>
                                        <p:tav tm="0">
                                          <p:val>
                                            <p:fltVal val="0"/>
                                          </p:val>
                                        </p:tav>
                                        <p:tav tm="100000">
                                          <p:val>
                                            <p:strVal val="#ppt_w"/>
                                          </p:val>
                                        </p:tav>
                                      </p:tavLst>
                                    </p:anim>
                                    <p:anim calcmode="lin" valueType="num">
                                      <p:cBhvr>
                                        <p:cTn id="40" dur="500" fill="hold"/>
                                        <p:tgtEl>
                                          <p:spTgt spid="2370626">
                                            <p:txEl>
                                              <p:pRg st="5" end="5"/>
                                            </p:txEl>
                                          </p:spTgt>
                                        </p:tgtEl>
                                        <p:attrNameLst>
                                          <p:attrName>ppt_h</p:attrName>
                                        </p:attrNameLst>
                                      </p:cBhvr>
                                      <p:tavLst>
                                        <p:tav tm="0">
                                          <p:val>
                                            <p:fltVal val="0"/>
                                          </p:val>
                                        </p:tav>
                                        <p:tav tm="100000">
                                          <p:val>
                                            <p:strVal val="#ppt_h"/>
                                          </p:val>
                                        </p:tav>
                                      </p:tavLst>
                                    </p:anim>
                                  </p:childTnLst>
                                </p:cTn>
                              </p:par>
                            </p:childTnLst>
                          </p:cTn>
                        </p:par>
                        <p:par>
                          <p:cTn id="41" fill="hold">
                            <p:stCondLst>
                              <p:cond delay="500"/>
                            </p:stCondLst>
                            <p:childTnLst>
                              <p:par>
                                <p:cTn id="42" presetID="23" presetClass="entr" presetSubtype="16" fill="hold" grpId="0" nodeType="afterEffect">
                                  <p:stCondLst>
                                    <p:cond delay="0"/>
                                  </p:stCondLst>
                                  <p:childTnLst>
                                    <p:set>
                                      <p:cBhvr>
                                        <p:cTn id="43" dur="1" fill="hold">
                                          <p:stCondLst>
                                            <p:cond delay="0"/>
                                          </p:stCondLst>
                                        </p:cTn>
                                        <p:tgtEl>
                                          <p:spTgt spid="2370626">
                                            <p:txEl>
                                              <p:pRg st="6" end="6"/>
                                            </p:txEl>
                                          </p:spTgt>
                                        </p:tgtEl>
                                        <p:attrNameLst>
                                          <p:attrName>style.visibility</p:attrName>
                                        </p:attrNameLst>
                                      </p:cBhvr>
                                      <p:to>
                                        <p:strVal val="visible"/>
                                      </p:to>
                                    </p:set>
                                    <p:anim calcmode="lin" valueType="num">
                                      <p:cBhvr>
                                        <p:cTn id="44" dur="500" fill="hold"/>
                                        <p:tgtEl>
                                          <p:spTgt spid="2370626">
                                            <p:txEl>
                                              <p:pRg st="6" end="6"/>
                                            </p:txEl>
                                          </p:spTgt>
                                        </p:tgtEl>
                                        <p:attrNameLst>
                                          <p:attrName>ppt_w</p:attrName>
                                        </p:attrNameLst>
                                      </p:cBhvr>
                                      <p:tavLst>
                                        <p:tav tm="0">
                                          <p:val>
                                            <p:fltVal val="0"/>
                                          </p:val>
                                        </p:tav>
                                        <p:tav tm="100000">
                                          <p:val>
                                            <p:strVal val="#ppt_w"/>
                                          </p:val>
                                        </p:tav>
                                      </p:tavLst>
                                    </p:anim>
                                    <p:anim calcmode="lin" valueType="num">
                                      <p:cBhvr>
                                        <p:cTn id="45" dur="500" fill="hold"/>
                                        <p:tgtEl>
                                          <p:spTgt spid="2370626">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23" presetClass="entr" presetSubtype="16" fill="hold" grpId="0" nodeType="clickEffect">
                                  <p:stCondLst>
                                    <p:cond delay="0"/>
                                  </p:stCondLst>
                                  <p:childTnLst>
                                    <p:set>
                                      <p:cBhvr>
                                        <p:cTn id="49" dur="1" fill="hold">
                                          <p:stCondLst>
                                            <p:cond delay="0"/>
                                          </p:stCondLst>
                                        </p:cTn>
                                        <p:tgtEl>
                                          <p:spTgt spid="2370628"/>
                                        </p:tgtEl>
                                        <p:attrNameLst>
                                          <p:attrName>style.visibility</p:attrName>
                                        </p:attrNameLst>
                                      </p:cBhvr>
                                      <p:to>
                                        <p:strVal val="visible"/>
                                      </p:to>
                                    </p:set>
                                    <p:anim calcmode="lin" valueType="num">
                                      <p:cBhvr>
                                        <p:cTn id="50" dur="500" fill="hold"/>
                                        <p:tgtEl>
                                          <p:spTgt spid="2370628"/>
                                        </p:tgtEl>
                                        <p:attrNameLst>
                                          <p:attrName>ppt_w</p:attrName>
                                        </p:attrNameLst>
                                      </p:cBhvr>
                                      <p:tavLst>
                                        <p:tav tm="0">
                                          <p:val>
                                            <p:fltVal val="0"/>
                                          </p:val>
                                        </p:tav>
                                        <p:tav tm="100000">
                                          <p:val>
                                            <p:strVal val="#ppt_w"/>
                                          </p:val>
                                        </p:tav>
                                      </p:tavLst>
                                    </p:anim>
                                    <p:anim calcmode="lin" valueType="num">
                                      <p:cBhvr>
                                        <p:cTn id="51" dur="500" fill="hold"/>
                                        <p:tgtEl>
                                          <p:spTgt spid="237062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0626" grpId="0" build="p" animBg="1"/>
      <p:bldP spid="2370628"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794" y="166482"/>
            <a:ext cx="8763000" cy="1325563"/>
          </a:xfrm>
        </p:spPr>
        <p:txBody>
          <a:bodyPr/>
          <a:lstStyle/>
          <a:p>
            <a:r>
              <a:rPr lang="en-US" sz="3200" dirty="0"/>
              <a:t>Reasons for Ineffective Use of Law Enforcement Officers in Work Zones</a:t>
            </a:r>
          </a:p>
        </p:txBody>
      </p:sp>
      <p:sp>
        <p:nvSpPr>
          <p:cNvPr id="3" name="Content Placeholder 2"/>
          <p:cNvSpPr>
            <a:spLocks noGrp="1"/>
          </p:cNvSpPr>
          <p:nvPr>
            <p:ph idx="1"/>
          </p:nvPr>
        </p:nvSpPr>
        <p:spPr>
          <a:xfrm>
            <a:off x="439994" y="1676400"/>
            <a:ext cx="8323006" cy="4114800"/>
          </a:xfrm>
        </p:spPr>
        <p:txBody>
          <a:bodyPr/>
          <a:lstStyle/>
          <a:p>
            <a:r>
              <a:rPr lang="en-US" kern="1200" dirty="0"/>
              <a:t>Officer leaves the work zone for enforcement and is not visible</a:t>
            </a:r>
          </a:p>
          <a:p>
            <a:r>
              <a:rPr lang="en-US" kern="1200" dirty="0"/>
              <a:t>Traffic is very heavy</a:t>
            </a:r>
          </a:p>
          <a:p>
            <a:r>
              <a:rPr lang="en-US" kern="1200" dirty="0"/>
              <a:t>Officer is parked within the work zone and not back with the end of the queue</a:t>
            </a:r>
          </a:p>
          <a:p>
            <a:r>
              <a:rPr lang="en-US" kern="1200" dirty="0"/>
              <a:t>Officer does not issue any citations</a:t>
            </a:r>
          </a:p>
          <a:p>
            <a:r>
              <a:rPr lang="en-US" kern="1200" dirty="0"/>
              <a:t>Not enough officers</a:t>
            </a:r>
          </a:p>
          <a:p>
            <a:r>
              <a:rPr lang="en-US" kern="1200" dirty="0"/>
              <a:t>Officer is not positioned in the correct location</a:t>
            </a:r>
            <a:endParaRPr lang="en-US" dirty="0"/>
          </a:p>
          <a:p>
            <a:endParaRPr lang="en-US" dirty="0"/>
          </a:p>
        </p:txBody>
      </p:sp>
    </p:spTree>
    <p:extLst>
      <p:ext uri="{BB962C8B-B14F-4D97-AF65-F5344CB8AC3E}">
        <p14:creationId xmlns:p14="http://schemas.microsoft.com/office/powerpoint/2010/main" val="1158427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698DE-390D-4EBA-AC41-5CEFE1ADB0BB}"/>
              </a:ext>
            </a:extLst>
          </p:cNvPr>
          <p:cNvSpPr>
            <a:spLocks noGrp="1"/>
          </p:cNvSpPr>
          <p:nvPr>
            <p:ph type="title"/>
          </p:nvPr>
        </p:nvSpPr>
        <p:spPr/>
        <p:txBody>
          <a:bodyPr/>
          <a:lstStyle/>
          <a:p>
            <a:r>
              <a:rPr lang="en-US" sz="3200" dirty="0"/>
              <a:t>Internal Traffic Control Plans (ITCP)</a:t>
            </a:r>
          </a:p>
        </p:txBody>
      </p:sp>
      <p:sp>
        <p:nvSpPr>
          <p:cNvPr id="3" name="Content Placeholder 2">
            <a:extLst>
              <a:ext uri="{FF2B5EF4-FFF2-40B4-BE49-F238E27FC236}">
                <a16:creationId xmlns:a16="http://schemas.microsoft.com/office/drawing/2014/main" id="{86C80F09-5C7C-4CFC-AF9E-BD334D49D888}"/>
              </a:ext>
            </a:extLst>
          </p:cNvPr>
          <p:cNvSpPr>
            <a:spLocks noGrp="1"/>
          </p:cNvSpPr>
          <p:nvPr>
            <p:ph idx="1"/>
          </p:nvPr>
        </p:nvSpPr>
        <p:spPr>
          <a:xfrm>
            <a:off x="381000" y="1616229"/>
            <a:ext cx="4114800" cy="4343400"/>
          </a:xfrm>
        </p:spPr>
        <p:txBody>
          <a:bodyPr/>
          <a:lstStyle/>
          <a:p>
            <a:r>
              <a:rPr lang="en-US" dirty="0"/>
              <a:t>Focus on keeping workers on foot from being struck by construction equipment and large trucks within the activity area of a work zone</a:t>
            </a:r>
          </a:p>
          <a:p>
            <a:r>
              <a:rPr lang="en-US" dirty="0"/>
              <a:t>Guidance has been developed</a:t>
            </a:r>
          </a:p>
        </p:txBody>
      </p:sp>
      <p:pic>
        <p:nvPicPr>
          <p:cNvPr id="4" name="Picture 3" descr="Work zone worker near drums with trucks nearby">
            <a:extLst>
              <a:ext uri="{FF2B5EF4-FFF2-40B4-BE49-F238E27FC236}">
                <a16:creationId xmlns:a16="http://schemas.microsoft.com/office/drawing/2014/main" id="{614CC9E9-2272-4633-B68D-4D7A7FCC807A}"/>
              </a:ext>
            </a:extLst>
          </p:cNvPr>
          <p:cNvPicPr>
            <a:picLocks noChangeAspect="1"/>
          </p:cNvPicPr>
          <p:nvPr/>
        </p:nvPicPr>
        <p:blipFill>
          <a:blip r:embed="rId3"/>
          <a:stretch>
            <a:fillRect/>
          </a:stretch>
        </p:blipFill>
        <p:spPr>
          <a:xfrm>
            <a:off x="4762500" y="1828800"/>
            <a:ext cx="3815930" cy="2971800"/>
          </a:xfrm>
          <a:prstGeom prst="rect">
            <a:avLst/>
          </a:prstGeom>
        </p:spPr>
      </p:pic>
      <p:sp>
        <p:nvSpPr>
          <p:cNvPr id="6" name="Google Shape;74;p1">
            <a:extLst>
              <a:ext uri="{FF2B5EF4-FFF2-40B4-BE49-F238E27FC236}">
                <a16:creationId xmlns:a16="http://schemas.microsoft.com/office/drawing/2014/main" id="{6BDB5984-39BA-B7F6-D8A2-336A99263F56}"/>
              </a:ext>
            </a:extLst>
          </p:cNvPr>
          <p:cNvSpPr/>
          <p:nvPr/>
        </p:nvSpPr>
        <p:spPr>
          <a:xfrm>
            <a:off x="7543800" y="4876011"/>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7" name="Picture 6" descr="Traffic Zone worker">
            <a:extLst>
              <a:ext uri="{FF2B5EF4-FFF2-40B4-BE49-F238E27FC236}">
                <a16:creationId xmlns:a16="http://schemas.microsoft.com/office/drawing/2014/main" id="{AC585961-0D6F-3EFB-6D92-D79838F285CF}"/>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l="41934" t="30769" r="52075" b="61539"/>
          <a:stretch/>
        </p:blipFill>
        <p:spPr>
          <a:xfrm>
            <a:off x="6324600" y="2743200"/>
            <a:ext cx="228600" cy="228600"/>
          </a:xfrm>
          <a:prstGeom prst="rect">
            <a:avLst/>
          </a:prstGeom>
        </p:spPr>
      </p:pic>
    </p:spTree>
    <p:extLst>
      <p:ext uri="{BB962C8B-B14F-4D97-AF65-F5344CB8AC3E}">
        <p14:creationId xmlns:p14="http://schemas.microsoft.com/office/powerpoint/2010/main" val="190074733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239000" cy="1096963"/>
          </a:xfrm>
        </p:spPr>
        <p:txBody>
          <a:bodyPr/>
          <a:lstStyle/>
          <a:p>
            <a:pPr>
              <a:defRPr/>
            </a:pPr>
            <a:r>
              <a:rPr lang="en-US" sz="3200" dirty="0"/>
              <a:t>Module Recap</a:t>
            </a:r>
          </a:p>
        </p:txBody>
      </p:sp>
      <p:sp>
        <p:nvSpPr>
          <p:cNvPr id="130051" name="Content Placeholder 2"/>
          <p:cNvSpPr>
            <a:spLocks noGrp="1"/>
          </p:cNvSpPr>
          <p:nvPr>
            <p:ph idx="1"/>
          </p:nvPr>
        </p:nvSpPr>
        <p:spPr>
          <a:xfrm>
            <a:off x="381000" y="1600200"/>
            <a:ext cx="8534400" cy="3657600"/>
          </a:xfrm>
        </p:spPr>
        <p:txBody>
          <a:bodyPr/>
          <a:lstStyle/>
          <a:p>
            <a:r>
              <a:rPr lang="en-US" dirty="0"/>
              <a:t>When should “other” safety management measures and strategies be considered?</a:t>
            </a:r>
          </a:p>
          <a:p>
            <a:r>
              <a:rPr lang="en-US" dirty="0"/>
              <a:t>Name three “other” exposure control measures</a:t>
            </a:r>
          </a:p>
          <a:p>
            <a:r>
              <a:rPr lang="en-US" dirty="0"/>
              <a:t>Name the advantages and disadvantages of nighttime work</a:t>
            </a:r>
          </a:p>
          <a:p>
            <a:r>
              <a:rPr lang="en-US" dirty="0"/>
              <a:t>Name some considerations of using law enforcement officers in work zones</a:t>
            </a:r>
          </a:p>
        </p:txBody>
      </p:sp>
    </p:spTree>
    <p:extLst>
      <p:ext uri="{BB962C8B-B14F-4D97-AF65-F5344CB8AC3E}">
        <p14:creationId xmlns:p14="http://schemas.microsoft.com/office/powerpoint/2010/main" val="424839995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57200" y="0"/>
            <a:ext cx="8686800" cy="1417638"/>
          </a:xfrm>
        </p:spPr>
        <p:txBody>
          <a:bodyPr/>
          <a:lstStyle/>
          <a:p>
            <a:r>
              <a:rPr lang="en-US" sz="3200" dirty="0"/>
              <a:t>Questions</a:t>
            </a:r>
          </a:p>
        </p:txBody>
      </p:sp>
    </p:spTree>
    <p:extLst>
      <p:ext uri="{BB962C8B-B14F-4D97-AF65-F5344CB8AC3E}">
        <p14:creationId xmlns:p14="http://schemas.microsoft.com/office/powerpoint/2010/main" val="42775349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Exposure Control Measures</a:t>
            </a:r>
          </a:p>
        </p:txBody>
      </p:sp>
      <p:sp>
        <p:nvSpPr>
          <p:cNvPr id="4099" name="Rectangle 3"/>
          <p:cNvSpPr>
            <a:spLocks noGrp="1" noChangeArrowheads="1"/>
          </p:cNvSpPr>
          <p:nvPr>
            <p:ph type="body" idx="1"/>
          </p:nvPr>
        </p:nvSpPr>
        <p:spPr>
          <a:xfrm>
            <a:off x="533400" y="1219200"/>
            <a:ext cx="8229600" cy="4876800"/>
          </a:xfrm>
        </p:spPr>
        <p:txBody>
          <a:bodyPr/>
          <a:lstStyle/>
          <a:p>
            <a:pPr marL="398463" indent="-398463">
              <a:buSzPct val="100000"/>
              <a:buFont typeface="+mj-lt"/>
              <a:buAutoNum type="arabicPeriod"/>
            </a:pPr>
            <a:r>
              <a:rPr lang="en-US" dirty="0"/>
              <a:t>Full road closures</a:t>
            </a:r>
          </a:p>
          <a:p>
            <a:pPr marL="398463" indent="-398463">
              <a:buSzPct val="100000"/>
              <a:buFont typeface="+mj-lt"/>
              <a:buAutoNum type="arabicPeriod"/>
            </a:pPr>
            <a:r>
              <a:rPr lang="en-US" dirty="0"/>
              <a:t>Ramp closures</a:t>
            </a:r>
          </a:p>
          <a:p>
            <a:pPr marL="398463" indent="-398463">
              <a:buSzPct val="100000"/>
              <a:buFont typeface="+mj-lt"/>
              <a:buAutoNum type="arabicPeriod"/>
            </a:pPr>
            <a:r>
              <a:rPr lang="en-US" dirty="0"/>
              <a:t>Median crossovers</a:t>
            </a:r>
          </a:p>
          <a:p>
            <a:pPr marL="398463" indent="-398463">
              <a:buSzPct val="100000"/>
              <a:buFont typeface="+mj-lt"/>
              <a:buAutoNum type="arabicPeriod"/>
            </a:pPr>
            <a:r>
              <a:rPr lang="en-US" dirty="0"/>
              <a:t>Full or partial detours or diversions</a:t>
            </a:r>
          </a:p>
          <a:p>
            <a:pPr marL="398463" indent="-398463">
              <a:buSzPct val="100000"/>
              <a:buFont typeface="+mj-lt"/>
              <a:buAutoNum type="arabicPeriod"/>
            </a:pPr>
            <a:r>
              <a:rPr lang="en-US" dirty="0"/>
              <a:t>Protection of work zone setup and removal operations using rolling road blocks</a:t>
            </a:r>
          </a:p>
          <a:p>
            <a:pPr marL="398463" indent="-398463">
              <a:buSzPct val="100000"/>
              <a:buFont typeface="+mj-lt"/>
              <a:buAutoNum type="arabicPeriod"/>
            </a:pPr>
            <a:r>
              <a:rPr lang="en-US" dirty="0"/>
              <a:t>Night work</a:t>
            </a:r>
          </a:p>
          <a:p>
            <a:pPr marL="398463" indent="-398463">
              <a:buSzPct val="100000"/>
              <a:buFont typeface="+mj-lt"/>
              <a:buAutoNum type="arabicPeriod"/>
            </a:pPr>
            <a:r>
              <a:rPr lang="en-US" dirty="0"/>
              <a:t>Accelerated construction techniques</a:t>
            </a:r>
          </a:p>
        </p:txBody>
      </p:sp>
    </p:spTree>
    <p:extLst>
      <p:ext uri="{BB962C8B-B14F-4D97-AF65-F5344CB8AC3E}">
        <p14:creationId xmlns:p14="http://schemas.microsoft.com/office/powerpoint/2010/main" val="3593667228"/>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61531B7B-2C4C-4923-B1AD-B2E835D526EA}"/>
</file>

<file path=customXml/itemProps2.xml><?xml version="1.0" encoding="utf-8"?>
<ds:datastoreItem xmlns:ds="http://schemas.openxmlformats.org/officeDocument/2006/customXml" ds:itemID="{50305179-5704-481A-AE6E-78DB9E479DD9}"/>
</file>

<file path=customXml/itemProps3.xml><?xml version="1.0" encoding="utf-8"?>
<ds:datastoreItem xmlns:ds="http://schemas.openxmlformats.org/officeDocument/2006/customXml" ds:itemID="{BF4FD41F-6823-47D2-AA7C-41E94EF2038D}"/>
</file>

<file path=docProps/app.xml><?xml version="1.0" encoding="utf-8"?>
<Properties xmlns="http://schemas.openxmlformats.org/officeDocument/2006/extended-properties" xmlns:vt="http://schemas.openxmlformats.org/officeDocument/2006/docPropsVTypes">
  <TotalTime>17407</TotalTime>
  <Words>12871</Words>
  <Application>Microsoft Office PowerPoint</Application>
  <PresentationFormat>On-screen Show (4:3)</PresentationFormat>
  <Paragraphs>1043</Paragraphs>
  <Slides>81</Slides>
  <Notes>81</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81</vt:i4>
      </vt:variant>
    </vt:vector>
  </HeadingPairs>
  <TitlesOfParts>
    <vt:vector size="87" baseType="lpstr">
      <vt:lpstr>Arial</vt:lpstr>
      <vt:lpstr>Calibri</vt:lpstr>
      <vt:lpstr>Times New Roman</vt:lpstr>
      <vt:lpstr>Verdana</vt:lpstr>
      <vt:lpstr>Wingdings</vt:lpstr>
      <vt:lpstr>Default Design</vt:lpstr>
      <vt:lpstr>4. Other Exposure &amp; Traffic Control Measures </vt:lpstr>
      <vt:lpstr>Module Objectives</vt:lpstr>
      <vt:lpstr>Why “Other” Safety Management Measures And Strategies?</vt:lpstr>
      <vt:lpstr>A. Exposure Control Measures</vt:lpstr>
      <vt:lpstr>“Exposure Control Measures”</vt:lpstr>
      <vt:lpstr>Worker Exposure</vt:lpstr>
      <vt:lpstr>Exposure Control Measures</vt:lpstr>
      <vt:lpstr>Internal Traffic Control Plans (ITCP)</vt:lpstr>
      <vt:lpstr>Exposure Control Measures</vt:lpstr>
      <vt:lpstr>1. Full Road Closures</vt:lpstr>
      <vt:lpstr>Potential Benefits of Full Closures</vt:lpstr>
      <vt:lpstr>Drawbacks of Full Closures</vt:lpstr>
      <vt:lpstr>2. Ramp Closures</vt:lpstr>
      <vt:lpstr>When Closing Ramps, Ask:</vt:lpstr>
      <vt:lpstr>3. Median Crossovers</vt:lpstr>
      <vt:lpstr>Median Crossovers</vt:lpstr>
      <vt:lpstr>Median Crossovers Separate  Workers From Traffic!</vt:lpstr>
      <vt:lpstr>4. Full or Partial Detours or Diversions</vt:lpstr>
      <vt:lpstr>Detours</vt:lpstr>
      <vt:lpstr>Diversions</vt:lpstr>
      <vt:lpstr>5. Rolling Road Blocks</vt:lpstr>
      <vt:lpstr>Rolling Road Blocks Create Traffic Gaps so Workers are Safe!</vt:lpstr>
      <vt:lpstr>6. Night Work</vt:lpstr>
      <vt:lpstr>Advantages/Disadvantages of Nighttime Work</vt:lpstr>
      <vt:lpstr>7. Accelerated Construction Techniques</vt:lpstr>
      <vt:lpstr>B. Other Traffic Control Measures</vt:lpstr>
      <vt:lpstr>Other Traffic Control Measures</vt:lpstr>
      <vt:lpstr>To Which Extent?</vt:lpstr>
      <vt:lpstr>Other Traffic Control Measures</vt:lpstr>
      <vt:lpstr>1. Effective, Credible Signing </vt:lpstr>
      <vt:lpstr>2. Portable Changeable Message Signs</vt:lpstr>
      <vt:lpstr>3. Arrow Boards</vt:lpstr>
      <vt:lpstr>4. Warning Flags and Lights on Signs</vt:lpstr>
      <vt:lpstr>5. Longitudinal and Lateral Buffer Spaces</vt:lpstr>
      <vt:lpstr>PowerPoint Presentation</vt:lpstr>
      <vt:lpstr>Longitudinal Buffer Space</vt:lpstr>
      <vt:lpstr>Table 6C-2. Stopping-Sight Distance as a Function of Speed*</vt:lpstr>
      <vt:lpstr>Lateral Buffer Space</vt:lpstr>
      <vt:lpstr>PowerPoint Presentation</vt:lpstr>
      <vt:lpstr>6. Trained Flaggers and Spotters</vt:lpstr>
      <vt:lpstr>7. Enhanced Flagger Station Setups</vt:lpstr>
      <vt:lpstr>Safety Circles (Proprietary)</vt:lpstr>
      <vt:lpstr>8. Intrusion Alarms</vt:lpstr>
      <vt:lpstr>If They Only Knew It Was Coming!</vt:lpstr>
      <vt:lpstr>Transpo SonoBlaster (Proprietary)</vt:lpstr>
      <vt:lpstr>PowerPoint Presentation</vt:lpstr>
      <vt:lpstr>Safety Line (Proprietary)</vt:lpstr>
      <vt:lpstr>9. Rumble Strips</vt:lpstr>
      <vt:lpstr>Portable Rumble Strips</vt:lpstr>
      <vt:lpstr>10. Pace or Pilot Vehicles</vt:lpstr>
      <vt:lpstr>11. Quality Pavement Markings</vt:lpstr>
      <vt:lpstr>12. Channelizing Device Spacing Reduction</vt:lpstr>
      <vt:lpstr>PowerPoint Presentation</vt:lpstr>
      <vt:lpstr>PowerPoint Presentation</vt:lpstr>
      <vt:lpstr>13. Longitudinal Channelizing Devices</vt:lpstr>
      <vt:lpstr>14. Work Zone Speed Management</vt:lpstr>
      <vt:lpstr>Enforce Work Zones Like School Zones!</vt:lpstr>
      <vt:lpstr>15. Law Enforcement Officers</vt:lpstr>
      <vt:lpstr>16. Automated Speed Enforcement</vt:lpstr>
      <vt:lpstr>17. Drone Radar</vt:lpstr>
      <vt:lpstr>18. Worker and Work Vehicle/ Equipment Visibility</vt:lpstr>
      <vt:lpstr>19. Worker Training</vt:lpstr>
      <vt:lpstr>PowerPoint Presentation</vt:lpstr>
      <vt:lpstr>20. Public Information and Traveler Information</vt:lpstr>
      <vt:lpstr>Examples</vt:lpstr>
      <vt:lpstr>Carmaggedon Not!</vt:lpstr>
      <vt:lpstr>PowerPoint Presentation</vt:lpstr>
      <vt:lpstr>21. Temporary Traffic Signals</vt:lpstr>
      <vt:lpstr>PowerPoint Presentation</vt:lpstr>
      <vt:lpstr>PowerPoint Presentation</vt:lpstr>
      <vt:lpstr>C. Uniformed Law Enforcement Officers</vt:lpstr>
      <vt:lpstr>Law Enforcement Officers</vt:lpstr>
      <vt:lpstr>Consider When:</vt:lpstr>
      <vt:lpstr>Consider When (Cont.):</vt:lpstr>
      <vt:lpstr>Consider When (Cont.):</vt:lpstr>
      <vt:lpstr>Law Enforcement Officers are not Immune to Crashes!</vt:lpstr>
      <vt:lpstr>Position of the trooper’s vehicle should be addressed in the TTC Plan!</vt:lpstr>
      <vt:lpstr>PowerPoint Presentation</vt:lpstr>
      <vt:lpstr>Reasons for Ineffective Use of Law Enforcement Officers in Work Zones</vt:lpstr>
      <vt:lpstr>Module Recap</vt:lpstr>
      <vt:lpstr>Questions</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Traffic Control Technician Course</dc:title>
  <dc:subject>File 1 of 3</dc:subject>
  <dc:creator>Juan M Morales, P.E</dc:creator>
  <dc:description>JM Morales &amp; Associates, 407-674-7007, www.jmmassoc.com</dc:description>
  <cp:lastModifiedBy>Tim Luttrell</cp:lastModifiedBy>
  <cp:revision>718</cp:revision>
  <dcterms:created xsi:type="dcterms:W3CDTF">2003-08-18T20:36:41Z</dcterms:created>
  <dcterms:modified xsi:type="dcterms:W3CDTF">2025-04-09T13:47:25Z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